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Lst>
  <p:notesMasterIdLst>
    <p:notesMasterId r:id="rId30"/>
  </p:notesMasterIdLst>
  <p:handoutMasterIdLst>
    <p:handoutMasterId r:id="rId31"/>
  </p:handoutMasterIdLst>
  <p:sldIdLst>
    <p:sldId id="256" r:id="rId3"/>
    <p:sldId id="278" r:id="rId4"/>
    <p:sldId id="336" r:id="rId5"/>
    <p:sldId id="335" r:id="rId6"/>
    <p:sldId id="316" r:id="rId7"/>
    <p:sldId id="323" r:id="rId8"/>
    <p:sldId id="325" r:id="rId9"/>
    <p:sldId id="326" r:id="rId10"/>
    <p:sldId id="327" r:id="rId11"/>
    <p:sldId id="328" r:id="rId12"/>
    <p:sldId id="329" r:id="rId13"/>
    <p:sldId id="330" r:id="rId14"/>
    <p:sldId id="331" r:id="rId15"/>
    <p:sldId id="280" r:id="rId16"/>
    <p:sldId id="337" r:id="rId17"/>
    <p:sldId id="283" r:id="rId18"/>
    <p:sldId id="284" r:id="rId19"/>
    <p:sldId id="287" r:id="rId20"/>
    <p:sldId id="338" r:id="rId21"/>
    <p:sldId id="332" r:id="rId22"/>
    <p:sldId id="339" r:id="rId23"/>
    <p:sldId id="293" r:id="rId24"/>
    <p:sldId id="334" r:id="rId25"/>
    <p:sldId id="292" r:id="rId26"/>
    <p:sldId id="321" r:id="rId27"/>
    <p:sldId id="304" r:id="rId28"/>
    <p:sldId id="300" r:id="rId29"/>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OP" initials="E" lastIdx="12" clrIdx="0"/>
  <p:cmAuthor id="1" name="aspa.web"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3A8"/>
    <a:srgbClr val="1C75BC"/>
    <a:srgbClr val="E1F1FB"/>
    <a:srgbClr val="1C3E72"/>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2" autoAdjust="0"/>
    <p:restoredTop sz="86429" autoAdjust="0"/>
  </p:normalViewPr>
  <p:slideViewPr>
    <p:cSldViewPr snapToGrid="0" snapToObjects="1">
      <p:cViewPr varScale="1">
        <p:scale>
          <a:sx n="59" d="100"/>
          <a:sy n="59" d="100"/>
        </p:scale>
        <p:origin x="-588" y="-84"/>
      </p:cViewPr>
      <p:guideLst>
        <p:guide orient="horz" pos="2160"/>
        <p:guide pos="2880"/>
      </p:guideLst>
    </p:cSldViewPr>
  </p:slideViewPr>
  <p:outlineViewPr>
    <p:cViewPr>
      <p:scale>
        <a:sx n="33" d="100"/>
        <a:sy n="33" d="100"/>
      </p:scale>
      <p:origin x="0" y="25158"/>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47" d="100"/>
          <a:sy n="47" d="100"/>
        </p:scale>
        <p:origin x="-1420" y="-5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dirty="0"/>
          </a:p>
        </p:txBody>
      </p:sp>
      <p:sp>
        <p:nvSpPr>
          <p:cNvPr id="62467"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2E709FC-BECE-4EE6-82BE-56A3DB92D63E}" type="datetimeFigureOut">
              <a:rPr lang="en-US"/>
              <a:pPr/>
              <a:t>5/15/2012</a:t>
            </a:fld>
            <a:endParaRPr lang="en-US" dirty="0"/>
          </a:p>
        </p:txBody>
      </p:sp>
      <p:sp>
        <p:nvSpPr>
          <p:cNvPr id="62468"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dirty="0"/>
          </a:p>
        </p:txBody>
      </p:sp>
      <p:sp>
        <p:nvSpPr>
          <p:cNvPr id="62469"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EE3DD98-CB4D-4D2C-8550-17BA0CFF7F0C}" type="slidenum">
              <a:rPr lang="en-US"/>
              <a:pPr/>
              <a:t>‹#›</a:t>
            </a:fld>
            <a:endParaRPr lang="en-US" dirty="0"/>
          </a:p>
        </p:txBody>
      </p:sp>
    </p:spTree>
    <p:extLst>
      <p:ext uri="{BB962C8B-B14F-4D97-AF65-F5344CB8AC3E}">
        <p14:creationId xmlns:p14="http://schemas.microsoft.com/office/powerpoint/2010/main" val="383078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5EA4A26-D249-44F2-8E99-F1AD9C2342BD}" type="datetimeFigureOut">
              <a:rPr lang="en-US"/>
              <a:pPr>
                <a:defRPr/>
              </a:pPr>
              <a:t>5/15/2012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F7490F-7883-4BA4-BC0B-1A7F746ED6C0}" type="slidenum">
              <a:rPr lang="en-US"/>
              <a:pPr>
                <a:defRPr/>
              </a:pPr>
              <a:t>‹#›</a:t>
            </a:fld>
            <a:endParaRPr lang="en-US" dirty="0"/>
          </a:p>
        </p:txBody>
      </p:sp>
    </p:spTree>
    <p:extLst>
      <p:ext uri="{BB962C8B-B14F-4D97-AF65-F5344CB8AC3E}">
        <p14:creationId xmlns:p14="http://schemas.microsoft.com/office/powerpoint/2010/main" val="121409877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xfrm>
            <a:off x="279133" y="4348413"/>
            <a:ext cx="6133699" cy="4183380"/>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Hello, my name is XXX.  And I’m glad to be with you today to talk about the health care law – the Affordable Care Act – and what it means for you, your family, and your community.</a:t>
            </a:r>
            <a:endParaRPr lang="en-US" sz="1400" kern="1200" dirty="0">
              <a:solidFill>
                <a:schemeClr val="tx1"/>
              </a:solidFill>
              <a:latin typeface="+mn-lt"/>
              <a:ea typeface="+mn-ea"/>
              <a:cs typeface="+mn-cs"/>
            </a:endParaRPr>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AB88D6-7882-4B53-9D50-2156B3AB6BCB}" type="slidenum">
              <a:rPr lang="en-US">
                <a:cs typeface="Arial" charset="0"/>
              </a:rPr>
              <a:pPr fontAlgn="base">
                <a:spcBef>
                  <a:spcPct val="0"/>
                </a:spcBef>
                <a:spcAft>
                  <a:spcPct val="0"/>
                </a:spcAft>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04900" y="455613"/>
            <a:ext cx="4648200" cy="3486150"/>
          </a:xfrm>
          <a:noFill/>
          <a:ln>
            <a:solidFill>
              <a:srgbClr val="000000"/>
            </a:solidFill>
            <a:miter lim="800000"/>
            <a:headEnd/>
            <a:tailEnd/>
          </a:ln>
        </p:spPr>
      </p:sp>
      <p:sp>
        <p:nvSpPr>
          <p:cNvPr id="45058" name="Notes Placeholder 2"/>
          <p:cNvSpPr>
            <a:spLocks noGrp="1"/>
          </p:cNvSpPr>
          <p:nvPr>
            <p:ph type="body" idx="1"/>
          </p:nvPr>
        </p:nvSpPr>
        <p:spPr bwMode="auto">
          <a:xfrm>
            <a:off x="269507" y="4415789"/>
            <a:ext cx="6256421" cy="4583831"/>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The Affordable Care Act benefits American Indians and Alaska Natives because they will have more choices for their healthcare:</a:t>
            </a:r>
          </a:p>
          <a:p>
            <a:pPr marL="509588" lvl="1" indent="-220663">
              <a:lnSpc>
                <a:spcPct val="150000"/>
              </a:lnSpc>
              <a:buSzPct val="75000"/>
              <a:buFont typeface="Courier New" pitchFamily="49" charset="0"/>
              <a:buChar char="o"/>
            </a:pPr>
            <a:r>
              <a:rPr lang="en-US" sz="1400" kern="1200" dirty="0" smtClean="0">
                <a:solidFill>
                  <a:schemeClr val="tx1"/>
                </a:solidFill>
                <a:latin typeface="+mn-lt"/>
                <a:ea typeface="+mn-ea"/>
                <a:cs typeface="+mn-cs"/>
              </a:rPr>
              <a:t>If they have access, they can still go to IHS because the law makes IHS permanent.</a:t>
            </a:r>
          </a:p>
          <a:p>
            <a:pPr marL="509588" lvl="1" indent="-220663">
              <a:lnSpc>
                <a:spcPct val="150000"/>
              </a:lnSpc>
              <a:buSzPct val="75000"/>
              <a:buFont typeface="Courier New" pitchFamily="49" charset="0"/>
              <a:buChar char="o"/>
            </a:pPr>
            <a:r>
              <a:rPr lang="en-US" sz="1400" kern="1200" dirty="0" smtClean="0">
                <a:solidFill>
                  <a:schemeClr val="tx1"/>
                </a:solidFill>
                <a:latin typeface="+mn-lt"/>
                <a:ea typeface="+mn-ea"/>
                <a:cs typeface="+mn-cs"/>
              </a:rPr>
              <a:t>If they want to enroll in Medicaid, more people will qualify based on income.</a:t>
            </a:r>
          </a:p>
          <a:p>
            <a:pPr marL="509588" lvl="1" indent="-220663">
              <a:lnSpc>
                <a:spcPct val="150000"/>
              </a:lnSpc>
              <a:buSzPct val="75000"/>
              <a:buFont typeface="Courier New" pitchFamily="49" charset="0"/>
              <a:buChar char="o"/>
            </a:pPr>
            <a:r>
              <a:rPr lang="en-US" sz="1400" kern="1200" dirty="0" smtClean="0">
                <a:solidFill>
                  <a:schemeClr val="tx1"/>
                </a:solidFill>
                <a:latin typeface="+mn-lt"/>
                <a:ea typeface="+mn-ea"/>
                <a:cs typeface="+mn-cs"/>
              </a:rPr>
              <a:t>If they want to purchase health insurance, it will be more affordable and prices will be lower because of new Affordable Insurance Exchanges. </a:t>
            </a:r>
          </a:p>
          <a:p>
            <a:pPr marL="509588" lvl="1" indent="-220663">
              <a:lnSpc>
                <a:spcPct val="150000"/>
              </a:lnSpc>
              <a:buSzPct val="75000"/>
              <a:buFont typeface="Courier New" pitchFamily="49" charset="0"/>
              <a:buChar char="o"/>
            </a:pPr>
            <a:r>
              <a:rPr lang="en-US" sz="1400" kern="1200" dirty="0" smtClean="0">
                <a:solidFill>
                  <a:schemeClr val="tx1"/>
                </a:solidFill>
                <a:latin typeface="+mn-lt"/>
                <a:ea typeface="+mn-ea"/>
                <a:cs typeface="+mn-cs"/>
              </a:rPr>
              <a:t>If they work for a tribe or tribal program, they may have access to the Federal Employees Health Benefits program. </a:t>
            </a:r>
          </a:p>
          <a:p>
            <a:pPr marL="285750" indent="-285750">
              <a:lnSpc>
                <a:spcPct val="150000"/>
              </a:lnSpc>
              <a:buFont typeface="Arial" pitchFamily="34" charset="0"/>
              <a:buChar char="•"/>
            </a:pPr>
            <a:r>
              <a:rPr lang="en-US" sz="1400" kern="1200" dirty="0" smtClean="0">
                <a:solidFill>
                  <a:schemeClr val="tx1"/>
                </a:solidFill>
                <a:latin typeface="+mn-lt"/>
                <a:ea typeface="+mn-ea"/>
                <a:cs typeface="+mn-cs"/>
              </a:rPr>
              <a:t>If more IHS patients have insurance or Medicaid coverage and still get their care at IHS, IHS will have more funds to expand services for everyone.</a:t>
            </a:r>
          </a:p>
          <a:p>
            <a:pPr marL="285750" indent="-285750">
              <a:lnSpc>
                <a:spcPct val="150000"/>
              </a:lnSpc>
              <a:buFont typeface="Arial" pitchFamily="34" charset="0"/>
              <a:buChar char="•"/>
            </a:pPr>
            <a:r>
              <a:rPr lang="en-US" sz="1400" kern="1200" dirty="0" smtClean="0">
                <a:solidFill>
                  <a:schemeClr val="tx1"/>
                </a:solidFill>
                <a:latin typeface="+mn-lt"/>
                <a:ea typeface="+mn-ea"/>
                <a:cs typeface="+mn-cs"/>
              </a:rPr>
              <a:t>Let’s talk a bit</a:t>
            </a:r>
            <a:r>
              <a:rPr lang="en-US" sz="1400" kern="1200" baseline="0" dirty="0" smtClean="0">
                <a:solidFill>
                  <a:schemeClr val="tx1"/>
                </a:solidFill>
                <a:latin typeface="+mn-lt"/>
                <a:ea typeface="+mn-ea"/>
                <a:cs typeface="+mn-cs"/>
              </a:rPr>
              <a:t> more about these areas. </a:t>
            </a:r>
            <a:endParaRPr lang="en-US" sz="1400" kern="1200" dirty="0" smtClean="0">
              <a:solidFill>
                <a:schemeClr val="tx1"/>
              </a:solidFill>
              <a:latin typeface="+mn-lt"/>
              <a:ea typeface="+mn-ea"/>
              <a:cs typeface="+mn-cs"/>
            </a:endParaRPr>
          </a:p>
          <a:p>
            <a:pPr>
              <a:buFontTx/>
              <a:buChar char="-"/>
            </a:pPr>
            <a:endParaRPr lang="en-US" sz="1200" kern="1200" dirty="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F59CD-B289-408D-81AF-994C9149728B}" type="slidenum">
              <a:rPr lang="en-US">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633" y="4415790"/>
            <a:ext cx="6246794" cy="4183380"/>
          </a:xfrm>
        </p:spPr>
        <p:txBody>
          <a:bodyPr>
            <a:normAutofit/>
          </a:bodyPr>
          <a:lstStyle/>
          <a:p>
            <a:pPr marL="171450" indent="-171450">
              <a:lnSpc>
                <a:spcPct val="150000"/>
              </a:lnSpc>
              <a:spcAft>
                <a:spcPts val="600"/>
              </a:spcAft>
              <a:buFont typeface="Arial" pitchFamily="34" charset="0"/>
              <a:buChar char="•"/>
            </a:pPr>
            <a:r>
              <a:rPr lang="en-US" sz="1400" dirty="0" smtClean="0"/>
              <a:t>Beginning in 2014, there</a:t>
            </a:r>
            <a:r>
              <a:rPr lang="en-US" sz="1400" baseline="0" dirty="0" smtClean="0"/>
              <a:t> will be better access to </a:t>
            </a:r>
            <a:r>
              <a:rPr lang="en-US" sz="1400" dirty="0" smtClean="0"/>
              <a:t>Medicaid for Americans. </a:t>
            </a:r>
          </a:p>
          <a:p>
            <a:pPr marL="171450" marR="0" lvl="1" indent="-171450" algn="l" defTabSz="457200" rtl="0" eaLnBrk="1" fontAlgn="base" latinLnBrk="0" hangingPunct="1">
              <a:lnSpc>
                <a:spcPct val="150000"/>
              </a:lnSpc>
              <a:spcBef>
                <a:spcPct val="30000"/>
              </a:spcBef>
              <a:spcAft>
                <a:spcPts val="600"/>
              </a:spcAft>
              <a:buClrTx/>
              <a:buSzTx/>
              <a:buFont typeface="Arial" pitchFamily="34" charset="0"/>
              <a:buChar char="•"/>
              <a:tabLst/>
              <a:defRPr/>
            </a:pPr>
            <a:r>
              <a:rPr lang="en-US" sz="1400" dirty="0" smtClean="0"/>
              <a:t>Eligibility</a:t>
            </a:r>
            <a:r>
              <a:rPr lang="en-US" sz="1400" baseline="0" dirty="0" smtClean="0"/>
              <a:t> for Medicaid</a:t>
            </a:r>
            <a:r>
              <a:rPr lang="en-US" sz="1400" dirty="0" smtClean="0"/>
              <a:t> will only consider income, not conditions. And,</a:t>
            </a:r>
            <a:r>
              <a:rPr lang="en-US" sz="1400" baseline="0" dirty="0" smtClean="0"/>
              <a:t> for the first time ever, </a:t>
            </a:r>
            <a:r>
              <a:rPr lang="en-US" sz="1400" b="1" dirty="0" smtClean="0"/>
              <a:t>single, childless adults will qualify</a:t>
            </a:r>
            <a:r>
              <a:rPr lang="en-US" sz="1400" b="1" baseline="0" dirty="0" smtClean="0"/>
              <a:t> for Medicaid</a:t>
            </a:r>
            <a:r>
              <a:rPr lang="en-US" sz="1400" dirty="0" smtClean="0"/>
              <a:t>. </a:t>
            </a:r>
          </a:p>
          <a:p>
            <a:pPr marL="342900" indent="-342900">
              <a:lnSpc>
                <a:spcPct val="150000"/>
              </a:lnSpc>
              <a:spcAft>
                <a:spcPts val="600"/>
              </a:spcAft>
              <a:buFont typeface="Arial" pitchFamily="34" charset="0"/>
              <a:buChar char="•"/>
            </a:pPr>
            <a:r>
              <a:rPr lang="en-US" sz="1400" b="1" dirty="0" smtClean="0"/>
              <a:t>You will be able to enroll in Medicaid if your income is at or below about $30,000 for a family of four or $37,000 in Alaska.</a:t>
            </a:r>
            <a:endParaRPr lang="en-US" sz="1400" dirty="0" smtClean="0"/>
          </a:p>
          <a:p>
            <a:pPr marL="171450" indent="-171450">
              <a:lnSpc>
                <a:spcPct val="150000"/>
              </a:lnSpc>
              <a:spcAft>
                <a:spcPts val="600"/>
              </a:spcAft>
              <a:buFont typeface="Arial" pitchFamily="34" charset="0"/>
              <a:buChar char="•"/>
            </a:pPr>
            <a:r>
              <a:rPr lang="en-US" sz="1400" dirty="0" smtClean="0"/>
              <a:t>And we will continue to</a:t>
            </a:r>
            <a:r>
              <a:rPr lang="en-US" sz="1400" baseline="0" dirty="0" smtClean="0"/>
              <a:t> have important protections for </a:t>
            </a:r>
            <a:r>
              <a:rPr lang="en-US" sz="1400" dirty="0" smtClean="0"/>
              <a:t>Medicaid</a:t>
            </a:r>
            <a:r>
              <a:rPr lang="en-US" sz="1400" baseline="0" dirty="0" smtClean="0"/>
              <a:t> income eligibility in place for American Indians and Alaska Natives. </a:t>
            </a:r>
          </a:p>
          <a:p>
            <a:endParaRPr lang="en-US" dirty="0" smtClean="0"/>
          </a:p>
          <a:p>
            <a:endParaRPr lang="en-US" dirty="0"/>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i="1" baseline="0" dirty="0" smtClean="0"/>
              <a:t>Source</a:t>
            </a:r>
            <a:r>
              <a:rPr lang="en-US" i="1" dirty="0" smtClean="0"/>
              <a:t>: American Indians: Census Facts — Infoplease.com http://www.infoplease.com/spot/aihmcensus1.html#ixzz1oGfXAayy</a:t>
            </a:r>
          </a:p>
          <a:p>
            <a:endParaRPr lang="en-US" dirty="0"/>
          </a:p>
        </p:txBody>
      </p:sp>
      <p:sp>
        <p:nvSpPr>
          <p:cNvPr id="4" name="Slide Number Placeholder 3"/>
          <p:cNvSpPr>
            <a:spLocks noGrp="1"/>
          </p:cNvSpPr>
          <p:nvPr>
            <p:ph type="sldNum" sz="quarter" idx="10"/>
          </p:nvPr>
        </p:nvSpPr>
        <p:spPr/>
        <p:txBody>
          <a:bodyPr/>
          <a:lstStyle/>
          <a:p>
            <a:pPr>
              <a:defRPr/>
            </a:pPr>
            <a:fld id="{57F7490F-7883-4BA4-BC0B-1A7F746ED6C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1104900" y="44450"/>
            <a:ext cx="4648200" cy="3486150"/>
          </a:xfrm>
          <a:noFill/>
          <a:ln>
            <a:solidFill>
              <a:srgbClr val="000000"/>
            </a:solidFill>
            <a:miter lim="800000"/>
            <a:headEnd/>
            <a:tailEnd/>
          </a:ln>
        </p:spPr>
      </p:sp>
      <p:sp>
        <p:nvSpPr>
          <p:cNvPr id="51202" name="Notes Placeholder 2"/>
          <p:cNvSpPr>
            <a:spLocks noGrp="1"/>
          </p:cNvSpPr>
          <p:nvPr>
            <p:ph type="body" idx="1"/>
          </p:nvPr>
        </p:nvSpPr>
        <p:spPr bwMode="auto">
          <a:xfrm>
            <a:off x="144379" y="3792354"/>
            <a:ext cx="6583680" cy="5428648"/>
          </a:xfrm>
          <a:noFill/>
        </p:spPr>
        <p:txBody>
          <a:bodyPr wrap="square" numCol="1" anchor="t" anchorCtr="0" compatLnSpc="1">
            <a:prstTxWarp prst="textNoShape">
              <a:avLst/>
            </a:prstTxWarp>
          </a:bodyPr>
          <a:lstStyle/>
          <a:p>
            <a:pPr marL="285750" indent="-285750" fontAlgn="auto">
              <a:lnSpc>
                <a:spcPct val="150000"/>
              </a:lnSpc>
              <a:spcAft>
                <a:spcPts val="600"/>
              </a:spcAft>
              <a:buFont typeface="Arial" pitchFamily="34" charset="0"/>
              <a:buChar char="•"/>
              <a:defRPr/>
            </a:pPr>
            <a:r>
              <a:rPr lang="en-US" sz="1400" b="0" dirty="0" smtClean="0">
                <a:solidFill>
                  <a:prstClr val="black"/>
                </a:solidFill>
                <a:latin typeface="+mn-lt"/>
              </a:rPr>
              <a:t>But Medicaid</a:t>
            </a:r>
            <a:r>
              <a:rPr lang="en-US" sz="1400" b="0" baseline="0" dirty="0" smtClean="0">
                <a:solidFill>
                  <a:prstClr val="black"/>
                </a:solidFill>
                <a:latin typeface="+mn-lt"/>
              </a:rPr>
              <a:t> is only one option for health insurance coverage. The </a:t>
            </a:r>
            <a:r>
              <a:rPr lang="en-US" sz="1400" baseline="0" dirty="0" smtClean="0">
                <a:solidFill>
                  <a:prstClr val="black"/>
                </a:solidFill>
                <a:latin typeface="+mn-lt"/>
              </a:rPr>
              <a:t>Insurance </a:t>
            </a:r>
            <a:r>
              <a:rPr lang="en-US" sz="1400" b="0" baseline="0" dirty="0" smtClean="0">
                <a:solidFill>
                  <a:prstClr val="black"/>
                </a:solidFill>
                <a:latin typeface="+mn-lt"/>
              </a:rPr>
              <a:t>Exchanges will offer Indian Country even more options for </a:t>
            </a:r>
            <a:r>
              <a:rPr lang="en-US" sz="1400" b="1" baseline="0" dirty="0" smtClean="0">
                <a:solidFill>
                  <a:prstClr val="black"/>
                </a:solidFill>
                <a:latin typeface="+mn-lt"/>
              </a:rPr>
              <a:t>those who want to purchase coverage</a:t>
            </a:r>
            <a:r>
              <a:rPr lang="en-US" sz="1400" b="0" baseline="0" dirty="0" smtClean="0">
                <a:solidFill>
                  <a:prstClr val="black"/>
                </a:solidFill>
                <a:latin typeface="+mn-lt"/>
              </a:rPr>
              <a:t>. </a:t>
            </a:r>
          </a:p>
          <a:p>
            <a:pPr marL="285750" indent="-285750" fontAlgn="auto">
              <a:lnSpc>
                <a:spcPct val="150000"/>
              </a:lnSpc>
              <a:spcAft>
                <a:spcPts val="600"/>
              </a:spcAft>
              <a:buFont typeface="Arial" pitchFamily="34" charset="0"/>
              <a:buChar char="•"/>
              <a:defRPr/>
            </a:pPr>
            <a:r>
              <a:rPr lang="en-US" sz="1400" b="0" dirty="0" smtClean="0">
                <a:solidFill>
                  <a:prstClr val="black"/>
                </a:solidFill>
                <a:latin typeface="+mn-lt"/>
              </a:rPr>
              <a:t>First, let’s </a:t>
            </a:r>
            <a:r>
              <a:rPr lang="en-US" sz="1400" b="0" dirty="0" smtClean="0">
                <a:solidFill>
                  <a:prstClr val="black"/>
                </a:solidFill>
              </a:rPr>
              <a:t>be clear. There is no penalty</a:t>
            </a:r>
            <a:r>
              <a:rPr lang="en-US" sz="1400" b="0" baseline="0" dirty="0" smtClean="0">
                <a:solidFill>
                  <a:prstClr val="black"/>
                </a:solidFill>
              </a:rPr>
              <a:t> if an American Indian or Alaska Native decides to not purchase insurance coverage.  But if you do decide to purchase insurance through the Exchange, there are important benefits for you: </a:t>
            </a:r>
            <a:endParaRPr lang="en-US" sz="1400" dirty="0">
              <a:solidFill>
                <a:prstClr val="black"/>
              </a:solidFill>
            </a:endParaRPr>
          </a:p>
          <a:p>
            <a:pPr marL="628650" lvl="1" indent="-282575" fontAlgn="auto">
              <a:lnSpc>
                <a:spcPct val="150000"/>
              </a:lnSpc>
              <a:spcAft>
                <a:spcPts val="600"/>
              </a:spcAft>
              <a:buSzPct val="74000"/>
              <a:buFont typeface="Courier New" pitchFamily="49" charset="0"/>
              <a:buChar char="o"/>
              <a:tabLst>
                <a:tab pos="509588" algn="l"/>
              </a:tabLst>
              <a:defRPr/>
            </a:pPr>
            <a:r>
              <a:rPr lang="en-US" sz="1400" dirty="0" smtClean="0">
                <a:solidFill>
                  <a:prstClr val="black"/>
                </a:solidFill>
              </a:rPr>
              <a:t>Your insurance premiums will cost less if you have an income up to $89,000 for a family of four, or $112,000 in Alaska;</a:t>
            </a:r>
          </a:p>
          <a:p>
            <a:pPr marL="628650" lvl="6" indent="-282575">
              <a:lnSpc>
                <a:spcPct val="150000"/>
              </a:lnSpc>
              <a:spcBef>
                <a:spcPct val="0"/>
              </a:spcBef>
              <a:buSzPct val="74000"/>
              <a:buFont typeface="Courier New" pitchFamily="49" charset="0"/>
              <a:buChar char="o"/>
              <a:tabLst>
                <a:tab pos="509588" algn="l"/>
              </a:tabLst>
              <a:defRPr/>
            </a:pPr>
            <a:r>
              <a:rPr lang="en-US" sz="1400" dirty="0" smtClean="0">
                <a:solidFill>
                  <a:prstClr val="black"/>
                </a:solidFill>
              </a:rPr>
              <a:t>No out-of- pocket costs (copays or deductibles) if you use IHS with your insurance);</a:t>
            </a:r>
          </a:p>
          <a:p>
            <a:pPr marL="628650" lvl="6" indent="-282575">
              <a:lnSpc>
                <a:spcPct val="150000"/>
              </a:lnSpc>
              <a:spcBef>
                <a:spcPct val="0"/>
              </a:spcBef>
              <a:buSzPct val="74000"/>
              <a:buFont typeface="Courier New" pitchFamily="49" charset="0"/>
              <a:buChar char="o"/>
              <a:tabLst>
                <a:tab pos="509588" algn="l"/>
              </a:tabLst>
              <a:defRPr/>
            </a:pPr>
            <a:r>
              <a:rPr lang="en-US" sz="1400" dirty="0" smtClean="0">
                <a:solidFill>
                  <a:prstClr val="black"/>
                </a:solidFill>
              </a:rPr>
              <a:t>No out-of- pocket costs with any health care provider if your income is under $67,000 for a family of four.</a:t>
            </a:r>
          </a:p>
          <a:p>
            <a:endParaRPr lang="en-US" sz="1200" kern="1200" dirty="0">
              <a:solidFill>
                <a:schemeClr val="tx1"/>
              </a:solidFill>
              <a:latin typeface="+mn-lt"/>
              <a:ea typeface="+mn-ea"/>
              <a:cs typeface="+mn-cs"/>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2D9CA8-012D-41AF-A94B-A57B2499FFBD}" type="slidenum">
              <a:rPr lang="en-US">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1381" y="4415790"/>
            <a:ext cx="6468177" cy="4183380"/>
          </a:xfrm>
        </p:spPr>
        <p:txBody>
          <a:bodyPr>
            <a:normAutofit/>
          </a:bodyPr>
          <a:lstStyle/>
          <a:p>
            <a:pPr marL="285750" indent="-285750">
              <a:lnSpc>
                <a:spcPct val="150000"/>
              </a:lnSpc>
              <a:spcAft>
                <a:spcPts val="600"/>
              </a:spcAft>
              <a:buFont typeface="Arial" pitchFamily="34" charset="0"/>
              <a:buChar char="•"/>
            </a:pPr>
            <a:r>
              <a:rPr lang="en-US" sz="1400" dirty="0" smtClean="0"/>
              <a:t>Another coverage</a:t>
            </a:r>
            <a:r>
              <a:rPr lang="en-US" sz="1400" baseline="0" dirty="0" smtClean="0"/>
              <a:t> option for tribal employees is the Federal Employees Health Benefits program. </a:t>
            </a:r>
          </a:p>
          <a:p>
            <a:pPr marL="285750" indent="-285750">
              <a:lnSpc>
                <a:spcPct val="150000"/>
              </a:lnSpc>
              <a:spcAft>
                <a:spcPts val="600"/>
              </a:spcAft>
              <a:buFont typeface="Arial" pitchFamily="34" charset="0"/>
              <a:buChar char="•"/>
            </a:pPr>
            <a:r>
              <a:rPr lang="en-US" sz="1400" baseline="0" dirty="0" smtClean="0"/>
              <a:t>The </a:t>
            </a:r>
            <a:r>
              <a:rPr lang="en-US" sz="1400" b="0" baseline="0" dirty="0" smtClean="0"/>
              <a:t>program g</a:t>
            </a:r>
            <a:r>
              <a:rPr lang="en-US" sz="1400" b="0" dirty="0" smtClean="0"/>
              <a:t>ives Indian Country access to a robust group of health insurance plans that today cover about 8 million federal civilian employees, retirees, former employees, family members, and former spouses.  Tribes</a:t>
            </a:r>
            <a:r>
              <a:rPr lang="en-US" sz="1400" b="0" baseline="0" dirty="0" smtClean="0"/>
              <a:t> now have the choice to purchase health insurance with potentially better coverage for their employees.</a:t>
            </a:r>
            <a:endParaRPr lang="en-US" sz="1400" b="0" dirty="0" smtClean="0"/>
          </a:p>
          <a:p>
            <a:pPr marL="285750" marR="0" indent="-285750" algn="l" defTabSz="457200" rtl="0" eaLnBrk="1" fontAlgn="base" latinLnBrk="0" hangingPunct="1">
              <a:lnSpc>
                <a:spcPct val="150000"/>
              </a:lnSpc>
              <a:spcBef>
                <a:spcPct val="30000"/>
              </a:spcBef>
              <a:spcAft>
                <a:spcPts val="600"/>
              </a:spcAft>
              <a:buClrTx/>
              <a:buSzTx/>
              <a:buFont typeface="Arial" pitchFamily="34" charset="0"/>
              <a:buChar char="•"/>
              <a:tabLst/>
              <a:defRPr/>
            </a:pPr>
            <a:r>
              <a:rPr lang="en-US" sz="1400" b="0" dirty="0" smtClean="0"/>
              <a:t>The Office of Personnel Management began enrolling tribal</a:t>
            </a:r>
            <a:r>
              <a:rPr lang="en-US" sz="1400" b="0" baseline="0" dirty="0" smtClean="0"/>
              <a:t> employers </a:t>
            </a:r>
            <a:r>
              <a:rPr lang="en-US" sz="1400" b="0" dirty="0" smtClean="0"/>
              <a:t>in Spring of 2012.</a:t>
            </a:r>
          </a:p>
          <a:p>
            <a:endParaRPr lang="en-US" b="0" dirty="0"/>
          </a:p>
        </p:txBody>
      </p:sp>
      <p:sp>
        <p:nvSpPr>
          <p:cNvPr id="4" name="Slide Number Placeholder 3"/>
          <p:cNvSpPr>
            <a:spLocks noGrp="1"/>
          </p:cNvSpPr>
          <p:nvPr>
            <p:ph type="sldNum" sz="quarter" idx="10"/>
          </p:nvPr>
        </p:nvSpPr>
        <p:spPr/>
        <p:txBody>
          <a:bodyPr/>
          <a:lstStyle/>
          <a:p>
            <a:pPr>
              <a:defRPr/>
            </a:pPr>
            <a:fld id="{57F7490F-7883-4BA4-BC0B-1A7F746ED6C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xfrm>
            <a:off x="163629" y="4415790"/>
            <a:ext cx="6316580" cy="4183380"/>
          </a:xfrm>
          <a:noFill/>
        </p:spPr>
        <p:txBody>
          <a:bodyPr wrap="square" numCol="1" anchor="t" anchorCtr="0" compatLnSpc="1">
            <a:prstTxWarp prst="textNoShape">
              <a:avLst/>
            </a:prstTxWarp>
          </a:bodyPr>
          <a:lstStyle/>
          <a:p>
            <a:pPr marL="171450" indent="-171450">
              <a:lnSpc>
                <a:spcPct val="150000"/>
              </a:lnSpc>
              <a:spcAft>
                <a:spcPts val="600"/>
              </a:spcAft>
              <a:buFont typeface="Arial" pitchFamily="34" charset="0"/>
              <a:buChar char="•"/>
            </a:pPr>
            <a:r>
              <a:rPr lang="en-US" sz="1400" kern="1200" dirty="0" smtClean="0">
                <a:solidFill>
                  <a:schemeClr val="tx1"/>
                </a:solidFill>
              </a:rPr>
              <a:t>And there</a:t>
            </a:r>
            <a:r>
              <a:rPr lang="en-US" sz="1400" kern="1200" baseline="0" dirty="0" smtClean="0">
                <a:solidFill>
                  <a:schemeClr val="tx1"/>
                </a:solidFill>
              </a:rPr>
              <a:t> is more. </a:t>
            </a:r>
          </a:p>
          <a:p>
            <a:pPr marL="171450" indent="-171450">
              <a:lnSpc>
                <a:spcPct val="150000"/>
              </a:lnSpc>
              <a:spcAft>
                <a:spcPts val="600"/>
              </a:spcAft>
              <a:buFont typeface="Arial" pitchFamily="34" charset="0"/>
              <a:buChar char="•"/>
            </a:pPr>
            <a:r>
              <a:rPr lang="en-US" sz="1400" kern="1200" baseline="0" dirty="0" smtClean="0">
                <a:solidFill>
                  <a:schemeClr val="tx1"/>
                </a:solidFill>
              </a:rPr>
              <a:t>As you see from the improvements we will make in Indian Country, t</a:t>
            </a:r>
            <a:r>
              <a:rPr lang="en-US" sz="1400" kern="1200" dirty="0" smtClean="0">
                <a:solidFill>
                  <a:schemeClr val="tx1"/>
                </a:solidFill>
              </a:rPr>
              <a:t>he health care law builds on what works in our health care system.  But it also fixes what’s broken by making improvements in four key areas:  </a:t>
            </a:r>
          </a:p>
          <a:p>
            <a:pPr marL="404813" indent="-231775">
              <a:lnSpc>
                <a:spcPct val="150000"/>
              </a:lnSpc>
              <a:spcAft>
                <a:spcPts val="600"/>
              </a:spcAft>
              <a:buSzPct val="75000"/>
              <a:buFont typeface="Courier New" pitchFamily="49" charset="0"/>
              <a:buChar char="o"/>
            </a:pPr>
            <a:r>
              <a:rPr lang="en-US" sz="1400" kern="1200" dirty="0" smtClean="0">
                <a:solidFill>
                  <a:schemeClr val="tx1"/>
                </a:solidFill>
              </a:rPr>
              <a:t>It protects you from the worst insurance company abuses;  </a:t>
            </a:r>
          </a:p>
          <a:p>
            <a:pPr marL="404813" indent="-231775">
              <a:lnSpc>
                <a:spcPct val="150000"/>
              </a:lnSpc>
              <a:spcAft>
                <a:spcPts val="600"/>
              </a:spcAft>
              <a:buSzPct val="75000"/>
              <a:buFont typeface="Courier New" pitchFamily="49" charset="0"/>
              <a:buChar char="o"/>
            </a:pPr>
            <a:r>
              <a:rPr lang="en-US" sz="1400" kern="1200" dirty="0" smtClean="0">
                <a:solidFill>
                  <a:schemeClr val="tx1"/>
                </a:solidFill>
              </a:rPr>
              <a:t>It makes health care more affordable. It gives you better access to care; and</a:t>
            </a:r>
          </a:p>
          <a:p>
            <a:pPr marL="404813" indent="-231775">
              <a:lnSpc>
                <a:spcPct val="150000"/>
              </a:lnSpc>
              <a:spcAft>
                <a:spcPts val="600"/>
              </a:spcAft>
              <a:buSzPct val="75000"/>
              <a:buFont typeface="Courier New" pitchFamily="49" charset="0"/>
              <a:buChar char="o"/>
            </a:pPr>
            <a:r>
              <a:rPr lang="en-US" sz="1400" kern="1200" dirty="0" smtClean="0">
                <a:solidFill>
                  <a:schemeClr val="tx1"/>
                </a:solidFill>
              </a:rPr>
              <a:t> It strengthens Medicare. </a:t>
            </a:r>
          </a:p>
          <a:p>
            <a:pPr marL="171450" indent="-171450">
              <a:lnSpc>
                <a:spcPct val="150000"/>
              </a:lnSpc>
              <a:spcAft>
                <a:spcPts val="600"/>
              </a:spcAft>
              <a:buFont typeface="Arial" pitchFamily="34" charset="0"/>
              <a:buChar char="•"/>
            </a:pPr>
            <a:r>
              <a:rPr lang="en-US" sz="1400" kern="1200" dirty="0" smtClean="0">
                <a:solidFill>
                  <a:schemeClr val="tx1"/>
                </a:solidFill>
              </a:rPr>
              <a:t>Let’s talk a little more about each of these areas.  </a:t>
            </a:r>
            <a:endParaRPr lang="en-US" sz="1400"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7C5834-E0B4-4CBD-BC9F-2E0EF26A067C}"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817688" y="192088"/>
            <a:ext cx="3602037" cy="2701925"/>
          </a:xfrm>
          <a:noFill/>
          <a:ln>
            <a:solidFill>
              <a:srgbClr val="000000"/>
            </a:solidFill>
            <a:miter lim="800000"/>
            <a:headEnd/>
            <a:tailEnd/>
          </a:ln>
        </p:spPr>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F412C3-BBE1-492E-B8B0-A1368391D2AB}" type="slidenum">
              <a:rPr lang="en-US">
                <a:solidFill>
                  <a:prstClr val="black"/>
                </a:solidFill>
                <a:cs typeface="Arial" charset="0"/>
              </a:rPr>
              <a:pPr fontAlgn="base">
                <a:spcBef>
                  <a:spcPct val="0"/>
                </a:spcBef>
                <a:spcAft>
                  <a:spcPct val="0"/>
                </a:spcAft>
              </a:pPr>
              <a:t>15</a:t>
            </a:fld>
            <a:endParaRPr lang="en-US" dirty="0">
              <a:solidFill>
                <a:prstClr val="black"/>
              </a:solidFill>
              <a:cs typeface="Arial" charset="0"/>
            </a:endParaRPr>
          </a:p>
        </p:txBody>
      </p:sp>
      <p:sp>
        <p:nvSpPr>
          <p:cNvPr id="6" name="Notes Placeholder 2"/>
          <p:cNvSpPr>
            <a:spLocks noGrp="1"/>
          </p:cNvSpPr>
          <p:nvPr>
            <p:ph type="body" idx="3"/>
          </p:nvPr>
        </p:nvSpPr>
        <p:spPr bwMode="auto">
          <a:xfrm>
            <a:off x="1" y="3133165"/>
            <a:ext cx="6856412" cy="6161623"/>
          </a:xfrm>
          <a:noFill/>
        </p:spPr>
        <p:txBody>
          <a:bodyPr wrap="square" numCol="1" anchor="t" anchorCtr="0" compatLnSpc="1">
            <a:prstTxWarp prst="textNoShape">
              <a:avLst/>
            </a:prstTxWarp>
          </a:bodyPr>
          <a:lstStyle/>
          <a:p>
            <a:pPr marL="173038" indent="-173038">
              <a:lnSpc>
                <a:spcPts val="2400"/>
              </a:lnSpc>
              <a:spcAft>
                <a:spcPts val="0"/>
              </a:spcAft>
              <a:buFont typeface="Arial" pitchFamily="34" charset="0"/>
              <a:buChar char="•"/>
            </a:pPr>
            <a:r>
              <a:rPr lang="en-US" sz="1400" kern="1200" dirty="0" smtClean="0">
                <a:solidFill>
                  <a:schemeClr val="tx1"/>
                </a:solidFill>
                <a:latin typeface="+mn-lt"/>
                <a:ea typeface="+mn-ea"/>
                <a:cs typeface="+mn-cs"/>
              </a:rPr>
              <a:t>In the past, insurance companies could take advantage of you.  They could deny coverage to children who had asthma or were born with a heart defect.  These are the young people who need health insurance the most, and insurers were free to turn them away.  </a:t>
            </a:r>
          </a:p>
          <a:p>
            <a:pPr marL="173038" indent="-173038">
              <a:lnSpc>
                <a:spcPts val="2400"/>
              </a:lnSpc>
              <a:spcAft>
                <a:spcPts val="0"/>
              </a:spcAft>
              <a:buFont typeface="Arial" pitchFamily="34" charset="0"/>
              <a:buChar char="•"/>
            </a:pPr>
            <a:r>
              <a:rPr lang="en-US" sz="1400" kern="1200" dirty="0" smtClean="0">
                <a:solidFill>
                  <a:schemeClr val="tx1"/>
                </a:solidFill>
                <a:latin typeface="+mn-lt"/>
                <a:ea typeface="+mn-ea"/>
                <a:cs typeface="+mn-cs"/>
              </a:rPr>
              <a:t>They could also put a lifetime dollar cap on the amount of care they would pay for.  So if you developed a serious condition like cancer or a rare blood disease, or you were injured in a car crash, your insurance could disappear when you needed it most. </a:t>
            </a:r>
          </a:p>
          <a:p>
            <a:pPr marL="173038" indent="-173038">
              <a:lnSpc>
                <a:spcPts val="2400"/>
              </a:lnSpc>
              <a:spcAft>
                <a:spcPts val="0"/>
              </a:spcAft>
              <a:buFont typeface="Arial" pitchFamily="34" charset="0"/>
              <a:buChar char="•"/>
            </a:pPr>
            <a:r>
              <a:rPr lang="en-US" sz="1400" kern="1200" dirty="0" smtClean="0">
                <a:solidFill>
                  <a:schemeClr val="tx1"/>
                </a:solidFill>
                <a:latin typeface="+mn-lt"/>
                <a:ea typeface="+mn-ea"/>
                <a:cs typeface="+mn-cs"/>
              </a:rPr>
              <a:t>And worst of all, they could cancel your coverage when you got sick just by finding an accidental mistake in your paperwork.  Some insurance companies even used computer programs designed to search the records of people with breast cancer or HIV looking for these errors. </a:t>
            </a:r>
          </a:p>
          <a:p>
            <a:pPr marL="173038" indent="-173038">
              <a:lnSpc>
                <a:spcPts val="2400"/>
              </a:lnSpc>
              <a:spcAft>
                <a:spcPts val="0"/>
              </a:spcAft>
              <a:buFont typeface="Arial" pitchFamily="34" charset="0"/>
              <a:buChar char="•"/>
            </a:pPr>
            <a:r>
              <a:rPr lang="en-US" sz="1400" kern="1200" dirty="0" smtClean="0">
                <a:solidFill>
                  <a:schemeClr val="tx1"/>
                </a:solidFill>
                <a:latin typeface="+mn-lt"/>
                <a:ea typeface="+mn-ea"/>
                <a:cs typeface="+mn-cs"/>
              </a:rPr>
              <a:t>The first main way the law helps you is by creating a new Patient’s Bill of Rights that protects you from these and other abusive practices.</a:t>
            </a:r>
          </a:p>
          <a:p>
            <a:endParaRPr lang="en-US" kern="1200" dirty="0" smtClean="0">
              <a:solidFill>
                <a:schemeClr val="tx1"/>
              </a:solidFill>
              <a:latin typeface="+mn-lt"/>
              <a:ea typeface="+mn-ea"/>
              <a:cs typeface="+mn-cs"/>
            </a:endParaRPr>
          </a:p>
          <a:p>
            <a:pPr marL="120650"/>
            <a:r>
              <a:rPr lang="en-US" sz="1200" i="1" kern="1200" dirty="0" smtClean="0">
                <a:solidFill>
                  <a:schemeClr val="tx1"/>
                </a:solidFill>
                <a:latin typeface="+mn-lt"/>
                <a:ea typeface="+mn-ea"/>
                <a:cs typeface="+mn-cs"/>
              </a:rPr>
              <a:t>[</a:t>
            </a:r>
            <a:r>
              <a:rPr lang="en-US" sz="1100" i="1" kern="1200" dirty="0" smtClean="0">
                <a:solidFill>
                  <a:schemeClr val="tx1"/>
                </a:solidFill>
                <a:latin typeface="+mn-lt"/>
                <a:ea typeface="+mn-ea"/>
                <a:cs typeface="+mn-cs"/>
              </a:rPr>
              <a:t>FOR THE SPEAKER’S REFERENCE: Other consumer protections in law include:</a:t>
            </a:r>
            <a:r>
              <a:rPr lang="en-US" sz="1100" b="1" i="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marL="120650"/>
            <a:r>
              <a:rPr lang="en-US" sz="1100" i="1" kern="1200" dirty="0" smtClean="0">
                <a:solidFill>
                  <a:schemeClr val="tx1"/>
                </a:solidFill>
                <a:latin typeface="+mn-lt"/>
                <a:ea typeface="+mn-ea"/>
                <a:cs typeface="+mn-cs"/>
              </a:rPr>
              <a:t>-Annual limits to coverage are being phased out and will be banned in 2014.</a:t>
            </a:r>
            <a:endParaRPr lang="en-US" sz="1100" kern="1200" dirty="0" smtClean="0">
              <a:solidFill>
                <a:schemeClr val="tx1"/>
              </a:solidFill>
              <a:latin typeface="+mn-lt"/>
              <a:ea typeface="+mn-ea"/>
              <a:cs typeface="+mn-cs"/>
            </a:endParaRPr>
          </a:p>
          <a:p>
            <a:pPr marL="120650"/>
            <a:r>
              <a:rPr lang="en-US" sz="1100" i="1" kern="1200" dirty="0" smtClean="0">
                <a:solidFill>
                  <a:schemeClr val="tx1"/>
                </a:solidFill>
                <a:latin typeface="+mn-lt"/>
                <a:ea typeface="+mn-ea"/>
                <a:cs typeface="+mn-cs"/>
              </a:rPr>
              <a:t>-You have access to an independent appeals process if you are in a dispute with your insurance company.*</a:t>
            </a:r>
            <a:endParaRPr lang="en-US" sz="1100" kern="1200" dirty="0" smtClean="0">
              <a:solidFill>
                <a:schemeClr val="tx1"/>
              </a:solidFill>
              <a:latin typeface="+mn-lt"/>
              <a:ea typeface="+mn-ea"/>
              <a:cs typeface="+mn-cs"/>
            </a:endParaRPr>
          </a:p>
          <a:p>
            <a:pPr marL="120650"/>
            <a:r>
              <a:rPr lang="en-US" sz="1100" b="1" i="1" kern="1200" dirty="0" smtClean="0">
                <a:solidFill>
                  <a:schemeClr val="tx1"/>
                </a:solidFill>
                <a:latin typeface="+mn-lt"/>
                <a:ea typeface="+mn-ea"/>
                <a:cs typeface="+mn-cs"/>
              </a:rPr>
              <a:t>-</a:t>
            </a:r>
            <a:r>
              <a:rPr lang="en-US" sz="1100" i="1" kern="1200" dirty="0" smtClean="0">
                <a:solidFill>
                  <a:schemeClr val="tx1"/>
                </a:solidFill>
                <a:latin typeface="+mn-lt"/>
                <a:ea typeface="+mn-ea"/>
                <a:cs typeface="+mn-cs"/>
              </a:rPr>
              <a:t>Insurers can’t charge an extra co-pay if you go to an out-of-network emergency room.*</a:t>
            </a:r>
            <a:endParaRPr lang="en-US" sz="1100" kern="1200" dirty="0" smtClean="0">
              <a:solidFill>
                <a:schemeClr val="tx1"/>
              </a:solidFill>
              <a:latin typeface="+mn-lt"/>
              <a:ea typeface="+mn-ea"/>
              <a:cs typeface="+mn-cs"/>
            </a:endParaRPr>
          </a:p>
          <a:p>
            <a:pPr marL="120650"/>
            <a:r>
              <a:rPr lang="en-US" sz="1100" i="1" kern="1200" dirty="0" smtClean="0">
                <a:solidFill>
                  <a:schemeClr val="tx1"/>
                </a:solidFill>
                <a:latin typeface="+mn-lt"/>
                <a:ea typeface="+mn-ea"/>
                <a:cs typeface="+mn-cs"/>
              </a:rPr>
              <a:t>-You can choose your own primary care physician in your insurers network, and you can see a pediatrician or an OB-GYN without a referral.*</a:t>
            </a:r>
          </a:p>
          <a:p>
            <a:pPr marL="120650"/>
            <a:endParaRPr lang="en-US" sz="800" i="1" kern="1200" dirty="0" smtClean="0">
              <a:solidFill>
                <a:schemeClr val="tx1"/>
              </a:solidFill>
              <a:latin typeface="+mn-lt"/>
              <a:ea typeface="+mn-ea"/>
              <a:cs typeface="+mn-cs"/>
            </a:endParaRPr>
          </a:p>
          <a:p>
            <a:pPr marL="120650"/>
            <a:r>
              <a:rPr lang="en-US" sz="1100" i="1" kern="1200" dirty="0" smtClean="0">
                <a:solidFill>
                  <a:schemeClr val="tx1"/>
                </a:solidFill>
                <a:latin typeface="+mn-lt"/>
                <a:ea typeface="+mn-ea"/>
                <a:cs typeface="+mn-cs"/>
              </a:rPr>
              <a:t>*--non-grandfathered plans]</a:t>
            </a:r>
            <a:endParaRPr lang="en-US" sz="1100" kern="1200" dirty="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04900" y="263525"/>
            <a:ext cx="4648200" cy="3486150"/>
          </a:xfrm>
          <a:noFill/>
          <a:ln>
            <a:solidFill>
              <a:srgbClr val="000000"/>
            </a:solidFill>
            <a:miter lim="800000"/>
            <a:headEnd/>
            <a:tailEnd/>
          </a:ln>
        </p:spPr>
      </p:sp>
      <p:sp>
        <p:nvSpPr>
          <p:cNvPr id="22530" name="Notes Placeholder 2"/>
          <p:cNvSpPr>
            <a:spLocks noGrp="1"/>
          </p:cNvSpPr>
          <p:nvPr>
            <p:ph type="body" idx="1"/>
          </p:nvPr>
        </p:nvSpPr>
        <p:spPr bwMode="auto">
          <a:xfrm>
            <a:off x="182880" y="4514248"/>
            <a:ext cx="6583680" cy="4084922"/>
          </a:xfrm>
          <a:noFill/>
        </p:spPr>
        <p:txBody>
          <a:bodyPr wrap="square" numCol="1" anchor="t" anchorCtr="0" compatLnSpc="1">
            <a:prstTxWarp prst="textNoShape">
              <a:avLst/>
            </a:prstTxWarp>
          </a:bodyPr>
          <a:lstStyle/>
          <a:p>
            <a:pPr marL="285750" indent="-285750">
              <a:lnSpc>
                <a:spcPct val="150000"/>
              </a:lnSpc>
              <a:spcAft>
                <a:spcPts val="600"/>
              </a:spcAft>
              <a:buFont typeface="Arial" pitchFamily="34" charset="0"/>
              <a:buChar char="•"/>
            </a:pPr>
            <a:r>
              <a:rPr lang="en-US" sz="1400" kern="1200" dirty="0" smtClean="0">
                <a:solidFill>
                  <a:schemeClr val="tx1"/>
                </a:solidFill>
                <a:latin typeface="+mn-lt"/>
                <a:ea typeface="+mn-ea"/>
                <a:cs typeface="+mn-cs"/>
              </a:rPr>
              <a:t>The second way the law helps you is by bringing down health care costs and making sure your health care dollars are spent wisely.  Some private insurance companies spent almost half your premium on overhead like marketing and CEO salaries, leaving only 60 cents of every premium dollar to spend on care.  </a:t>
            </a:r>
          </a:p>
          <a:p>
            <a:pPr marL="285750" indent="-285750">
              <a:lnSpc>
                <a:spcPct val="150000"/>
              </a:lnSpc>
              <a:spcAft>
                <a:spcPts val="600"/>
              </a:spcAft>
              <a:buFont typeface="Arial" pitchFamily="34" charset="0"/>
              <a:buChar char="•"/>
            </a:pPr>
            <a:r>
              <a:rPr lang="en-US" sz="1400" kern="1200" dirty="0" smtClean="0">
                <a:solidFill>
                  <a:schemeClr val="tx1"/>
                </a:solidFill>
                <a:latin typeface="+mn-lt"/>
                <a:ea typeface="+mn-ea"/>
                <a:cs typeface="+mn-cs"/>
              </a:rPr>
              <a:t>The health care law ensures that you get a fair value for your premium by creating the new 80/20 rule: insurers must now spend at least 80 percent of your premium on health care services or improving care or they have to give you money back.</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D3038-59E1-49B9-80FF-782C7B61AD81}"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xfrm>
            <a:off x="404261" y="4415790"/>
            <a:ext cx="6131293" cy="4183380"/>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We also know that over the last decade, premiums have grown three times faster than wages.  That’s why the health care law has new rules that require insurance companies - for the first time ever - to publicly justify any rate increase of 10 percent or more. And it gives states new resources to review and block these premium hikes.  The days of insurance companies hiking your rates without justification are over.</a:t>
            </a:r>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B8F22C-F4AB-4F49-9B0E-9A857B93F39B}"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137980" y="4415790"/>
            <a:ext cx="6583680" cy="4728210"/>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The third key part of the law is a set of improvements that increase your access to affordable care.  For years, young adults have had some of the highest rates of being uninsured. </a:t>
            </a:r>
          </a:p>
          <a:p>
            <a:pPr marL="285750" indent="-285750">
              <a:lnSpc>
                <a:spcPct val="150000"/>
              </a:lnSpc>
              <a:buFont typeface="Arial" pitchFamily="34" charset="0"/>
              <a:buChar char="•"/>
            </a:pPr>
            <a:r>
              <a:rPr lang="en-US" sz="1400" kern="1200" dirty="0" smtClean="0">
                <a:solidFill>
                  <a:schemeClr val="tx1"/>
                </a:solidFill>
                <a:latin typeface="+mn-lt"/>
                <a:ea typeface="+mn-ea"/>
                <a:cs typeface="+mn-cs"/>
              </a:rPr>
              <a:t>Most young people lost their family coverage when they graduated high school or college, and it was often a few years before they got a job that offered good health coverage.  Even then, they could lose their coverage if they lost their job.  That meant that if they had a car accident or an unexpected diagnosis during this period, they could go broke or their families could go broke – or worse, they might not be able to afford the care they needed.</a:t>
            </a:r>
          </a:p>
          <a:p>
            <a:pPr marL="285750" indent="-285750">
              <a:lnSpc>
                <a:spcPct val="150000"/>
              </a:lnSpc>
              <a:buFont typeface="Arial" pitchFamily="34" charset="0"/>
              <a:buChar char="•"/>
            </a:pPr>
            <a:r>
              <a:rPr lang="en-US" sz="1400" kern="1200" dirty="0" smtClean="0">
                <a:solidFill>
                  <a:schemeClr val="tx1"/>
                </a:solidFill>
                <a:latin typeface="+mn-lt"/>
                <a:ea typeface="+mn-ea"/>
                <a:cs typeface="+mn-cs"/>
              </a:rPr>
              <a:t> Now, under the law, young adults who don’t get coverage through their jobs can stay on their parents’ plans until age 26 – a change that has already allowed one million young adults to get health coverage and given their families peace of mind.</a:t>
            </a:r>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8278BB-1E35-4E6F-ABA1-B58DF49501FD}"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04900" y="561975"/>
            <a:ext cx="4648200" cy="3486150"/>
          </a:xfrm>
          <a:noFill/>
          <a:ln>
            <a:solidFill>
              <a:srgbClr val="000000"/>
            </a:solidFill>
            <a:miter lim="800000"/>
            <a:headEnd/>
            <a:tailEnd/>
          </a:ln>
        </p:spPr>
      </p:sp>
      <p:sp>
        <p:nvSpPr>
          <p:cNvPr id="32770" name="Notes Placeholder 2"/>
          <p:cNvSpPr>
            <a:spLocks noGrp="1"/>
          </p:cNvSpPr>
          <p:nvPr>
            <p:ph type="body" idx="1"/>
          </p:nvPr>
        </p:nvSpPr>
        <p:spPr bwMode="auto">
          <a:xfrm>
            <a:off x="255494" y="4415790"/>
            <a:ext cx="6293224" cy="4183380"/>
          </a:xfrm>
          <a:noFill/>
        </p:spPr>
        <p:txBody>
          <a:bodyPr wrap="square" numCol="1" anchor="t" anchorCtr="0" compatLnSpc="1">
            <a:prstTxWarp prst="textNoShape">
              <a:avLst/>
            </a:prstTxWarp>
          </a:bodyPr>
          <a:lstStyle/>
          <a:p>
            <a:r>
              <a:rPr lang="en-US" sz="1400" kern="1200" dirty="0" smtClean="0">
                <a:solidFill>
                  <a:schemeClr val="tx1"/>
                </a:solidFill>
                <a:latin typeface="+mn-lt"/>
                <a:ea typeface="+mn-ea"/>
                <a:cs typeface="+mn-cs"/>
              </a:rPr>
              <a:t> </a:t>
            </a:r>
          </a:p>
          <a:p>
            <a:pPr marL="171450" indent="-171450">
              <a:lnSpc>
                <a:spcPct val="150000"/>
              </a:lnSpc>
              <a:spcAft>
                <a:spcPts val="600"/>
              </a:spcAft>
              <a:buFont typeface="Arial" pitchFamily="34" charset="0"/>
              <a:buChar char="•"/>
            </a:pPr>
            <a:r>
              <a:rPr lang="en-US" sz="1400" kern="1200" dirty="0" smtClean="0">
                <a:solidFill>
                  <a:schemeClr val="tx1"/>
                </a:solidFill>
                <a:latin typeface="+mn-lt"/>
                <a:ea typeface="+mn-ea"/>
                <a:cs typeface="+mn-cs"/>
              </a:rPr>
              <a:t>The law is also expanding access to preventive care.  We know that getting the right preventive care like cancer screenings and vaccines is one of the best ways to stay healthy.  But too many Americans went without this care because it often required expensive co-pays.  When the choice was $50 for a mammogram or $50 for groceries, too many people had to take their chances.</a:t>
            </a:r>
          </a:p>
          <a:p>
            <a:pPr marL="171450" indent="-171450">
              <a:lnSpc>
                <a:spcPct val="150000"/>
              </a:lnSpc>
              <a:spcAft>
                <a:spcPts val="600"/>
              </a:spcAft>
              <a:buFont typeface="Arial" pitchFamily="34" charset="0"/>
              <a:buChar char="•"/>
            </a:pPr>
            <a:r>
              <a:rPr lang="en-US" sz="1400" kern="1200" dirty="0" smtClean="0">
                <a:solidFill>
                  <a:schemeClr val="tx1"/>
                </a:solidFill>
                <a:latin typeface="+mn-lt"/>
                <a:ea typeface="+mn-ea"/>
                <a:cs typeface="+mn-cs"/>
              </a:rPr>
              <a:t> Now, they don’t have to make that decision.  Thanks to the health care law, the healthy choice is the easy and affordable choice.  In new plans, a wide range of recommended preventive services are available for free, and insurance</a:t>
            </a:r>
            <a:r>
              <a:rPr lang="en-US" sz="1400" kern="1200" baseline="0" dirty="0" smtClean="0">
                <a:solidFill>
                  <a:schemeClr val="tx1"/>
                </a:solidFill>
                <a:latin typeface="+mn-lt"/>
                <a:ea typeface="+mn-ea"/>
                <a:cs typeface="+mn-cs"/>
              </a:rPr>
              <a:t> companies will have to pay for these services</a:t>
            </a:r>
            <a:r>
              <a:rPr lang="en-US" sz="1400" kern="1200" dirty="0" smtClean="0">
                <a:solidFill>
                  <a:schemeClr val="tx1"/>
                </a:solidFill>
                <a:latin typeface="+mn-lt"/>
                <a:ea typeface="+mn-ea"/>
                <a:cs typeface="+mn-cs"/>
              </a:rPr>
              <a:t>.  That won’t just help people stay healthy.  It will also help avoid costly hospitalizations that raise insurance costs for all of us.</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0A635-276F-4775-8007-A783EADF1587}" type="slidenum">
              <a:rPr lang="en-US">
                <a:solidFill>
                  <a:prstClr val="black"/>
                </a:solidFill>
                <a:cs typeface="Arial" charset="0"/>
              </a:rPr>
              <a:pPr fontAlgn="base">
                <a:spcBef>
                  <a:spcPct val="0"/>
                </a:spcBef>
                <a:spcAft>
                  <a:spcPct val="0"/>
                </a:spcAft>
              </a:pPr>
              <a:t>19</a:t>
            </a:fld>
            <a:endParaRPr lang="en-US" dirty="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xfrm>
            <a:off x="1743075" y="96838"/>
            <a:ext cx="3260725" cy="2446337"/>
          </a:xfrm>
          <a:noFill/>
          <a:ln>
            <a:solidFill>
              <a:srgbClr val="000000"/>
            </a:solidFill>
            <a:miter lim="800000"/>
            <a:headEnd/>
            <a:tailEnd/>
          </a:ln>
        </p:spPr>
      </p:sp>
      <p:sp>
        <p:nvSpPr>
          <p:cNvPr id="10242" name="Notes Placeholder 2"/>
          <p:cNvSpPr>
            <a:spLocks noGrp="1"/>
          </p:cNvSpPr>
          <p:nvPr>
            <p:ph type="body" idx="1"/>
          </p:nvPr>
        </p:nvSpPr>
        <p:spPr bwMode="auto">
          <a:xfrm>
            <a:off x="0" y="2577966"/>
            <a:ext cx="6858000" cy="6585285"/>
          </a:xfrm>
          <a:noFill/>
        </p:spPr>
        <p:txBody>
          <a:bodyPr wrap="square" numCol="1" anchor="t" anchorCtr="0" compatLnSpc="1">
            <a:prstTxWarp prst="textNoShape">
              <a:avLst/>
            </a:prstTxWarp>
          </a:bodyPr>
          <a:lstStyle/>
          <a:p>
            <a:pPr marL="171450" indent="-171450">
              <a:lnSpc>
                <a:spcPts val="2400"/>
              </a:lnSpc>
              <a:spcBef>
                <a:spcPts val="0"/>
              </a:spcBef>
              <a:spcAft>
                <a:spcPts val="0"/>
              </a:spcAft>
              <a:buFont typeface="Arial" pitchFamily="34" charset="0"/>
              <a:buChar char="•"/>
            </a:pPr>
            <a:r>
              <a:rPr lang="en-US" sz="1400" kern="1200" dirty="0" smtClean="0">
                <a:solidFill>
                  <a:schemeClr val="tx1"/>
                </a:solidFill>
                <a:latin typeface="+mn-lt"/>
                <a:ea typeface="+mn-ea"/>
                <a:cs typeface="+mn-cs"/>
              </a:rPr>
              <a:t>The first question most people have is: why did we need the health care law?  </a:t>
            </a:r>
          </a:p>
          <a:p>
            <a:pPr marL="171450" indent="-171450">
              <a:lnSpc>
                <a:spcPts val="2400"/>
              </a:lnSpc>
              <a:spcBef>
                <a:spcPts val="0"/>
              </a:spcBef>
              <a:spcAft>
                <a:spcPts val="0"/>
              </a:spcAft>
              <a:buFont typeface="Arial" pitchFamily="34" charset="0"/>
              <a:buChar char="•"/>
            </a:pPr>
            <a:r>
              <a:rPr lang="en-US" sz="1400" kern="1200" dirty="0" smtClean="0">
                <a:solidFill>
                  <a:schemeClr val="tx1"/>
                </a:solidFill>
                <a:latin typeface="+mn-lt"/>
                <a:ea typeface="+mn-ea"/>
                <a:cs typeface="+mn-cs"/>
              </a:rPr>
              <a:t>The answer for</a:t>
            </a:r>
            <a:r>
              <a:rPr lang="en-US" sz="1400" kern="1200" baseline="0" dirty="0" smtClean="0">
                <a:solidFill>
                  <a:schemeClr val="tx1"/>
                </a:solidFill>
                <a:latin typeface="+mn-lt"/>
                <a:ea typeface="+mn-ea"/>
                <a:cs typeface="+mn-cs"/>
              </a:rPr>
              <a:t> Indian Country was seen in the health disparities faced by American Indians and Alaska Natives, including rates of heart disease, obesity, and diabetes. American Indians and Alaska Natives born today have a life expectancy that is about 5 years less than that of the general population. When it came to health care services, I</a:t>
            </a:r>
            <a:r>
              <a:rPr lang="en-US" sz="1400" kern="1200" dirty="0" smtClean="0">
                <a:solidFill>
                  <a:schemeClr val="tx1"/>
                </a:solidFill>
                <a:latin typeface="+mn-lt"/>
                <a:ea typeface="+mn-ea"/>
                <a:cs typeface="+mn-cs"/>
              </a:rPr>
              <a:t>HS was struggling to fully meet the needs of Indian Country, and contract health dollars were running out too soon.   </a:t>
            </a:r>
            <a:r>
              <a:rPr lang="en-US" sz="1400" b="0" kern="1200" dirty="0" smtClean="0">
                <a:solidFill>
                  <a:schemeClr val="tx1"/>
                </a:solidFill>
                <a:latin typeface="+mn-lt"/>
                <a:ea typeface="+mn-ea"/>
                <a:cs typeface="+mn-cs"/>
              </a:rPr>
              <a:t>And some American Indians and Alaska Natives wanted to purchase health insurance;</a:t>
            </a:r>
            <a:r>
              <a:rPr lang="en-US" sz="1400" b="0" kern="1200" baseline="0" dirty="0" smtClean="0">
                <a:solidFill>
                  <a:schemeClr val="tx1"/>
                </a:solidFill>
                <a:latin typeface="+mn-lt"/>
                <a:ea typeface="+mn-ea"/>
                <a:cs typeface="+mn-cs"/>
              </a:rPr>
              <a:t> however, they faced the same challenges as the rest of the country.</a:t>
            </a:r>
          </a:p>
          <a:p>
            <a:pPr marL="171450" indent="-171450">
              <a:lnSpc>
                <a:spcPts val="2400"/>
              </a:lnSpc>
              <a:spcBef>
                <a:spcPts val="0"/>
              </a:spcBef>
              <a:spcAft>
                <a:spcPts val="0"/>
              </a:spcAft>
              <a:buFont typeface="Arial" pitchFamily="34" charset="0"/>
              <a:buChar char="•"/>
            </a:pPr>
            <a:r>
              <a:rPr lang="en-US" sz="1400" kern="1200" dirty="0" smtClean="0">
                <a:solidFill>
                  <a:schemeClr val="tx1"/>
                </a:solidFill>
                <a:latin typeface="+mn-lt"/>
                <a:ea typeface="+mn-ea"/>
                <a:cs typeface="+mn-cs"/>
              </a:rPr>
              <a:t>By paying for an insurance policy, we can ensure that money is available to pay for the health care benefits we need to lead</a:t>
            </a:r>
            <a:r>
              <a:rPr lang="en-US" sz="1400" kern="1200" baseline="0" dirty="0" smtClean="0">
                <a:solidFill>
                  <a:schemeClr val="tx1"/>
                </a:solidFill>
                <a:latin typeface="+mn-lt"/>
                <a:ea typeface="+mn-ea"/>
                <a:cs typeface="+mn-cs"/>
              </a:rPr>
              <a:t> the healthiest life possible.  </a:t>
            </a:r>
            <a:r>
              <a:rPr lang="en-US" sz="1400" kern="1200" dirty="0" smtClean="0">
                <a:solidFill>
                  <a:schemeClr val="tx1"/>
                </a:solidFill>
                <a:latin typeface="+mn-lt"/>
                <a:ea typeface="+mn-ea"/>
                <a:cs typeface="+mn-cs"/>
              </a:rPr>
              <a:t> </a:t>
            </a:r>
          </a:p>
          <a:p>
            <a:pPr marL="171450" marR="0" indent="-171450" algn="l" defTabSz="457200" rtl="0" eaLnBrk="1" fontAlgn="base" latinLnBrk="0" hangingPunct="1">
              <a:lnSpc>
                <a:spcPts val="2400"/>
              </a:lnSpc>
              <a:spcBef>
                <a:spcPts val="0"/>
              </a:spcBef>
              <a:spcAft>
                <a:spcPts val="0"/>
              </a:spcAft>
              <a:buClrTx/>
              <a:buSzTx/>
              <a:buFont typeface="Arial" pitchFamily="34" charset="0"/>
              <a:buChar char="•"/>
              <a:tabLst/>
              <a:defRPr/>
            </a:pPr>
            <a:r>
              <a:rPr lang="en-US" sz="1400" kern="1200" dirty="0" smtClean="0">
                <a:solidFill>
                  <a:schemeClr val="tx1"/>
                </a:solidFill>
                <a:latin typeface="+mn-lt"/>
                <a:ea typeface="+mn-ea"/>
                <a:cs typeface="+mn-cs"/>
              </a:rPr>
              <a:t>But prior</a:t>
            </a:r>
            <a:r>
              <a:rPr lang="en-US" sz="1400" kern="1200" baseline="0" dirty="0" smtClean="0">
                <a:solidFill>
                  <a:schemeClr val="tx1"/>
                </a:solidFill>
                <a:latin typeface="+mn-lt"/>
                <a:ea typeface="+mn-ea"/>
                <a:cs typeface="+mn-cs"/>
              </a:rPr>
              <a:t> to the health care law, w</a:t>
            </a:r>
            <a:r>
              <a:rPr lang="en-US" sz="1400" kern="1200" dirty="0" smtClean="0">
                <a:solidFill>
                  <a:schemeClr val="tx1"/>
                </a:solidFill>
                <a:latin typeface="+mn-lt"/>
                <a:ea typeface="+mn-ea"/>
                <a:cs typeface="+mn-cs"/>
              </a:rPr>
              <a:t>e had a health insurance market that worked very well for big insurance companies, but not so well for American families.  </a:t>
            </a:r>
          </a:p>
          <a:p>
            <a:pPr marL="171450" marR="0" indent="-171450" algn="l" defTabSz="457200" rtl="0" eaLnBrk="1" fontAlgn="base" latinLnBrk="0" hangingPunct="1">
              <a:lnSpc>
                <a:spcPts val="2400"/>
              </a:lnSpc>
              <a:spcBef>
                <a:spcPts val="0"/>
              </a:spcBef>
              <a:spcAft>
                <a:spcPts val="0"/>
              </a:spcAft>
              <a:buClrTx/>
              <a:buSzTx/>
              <a:buFont typeface="Arial" pitchFamily="34" charset="0"/>
              <a:buChar char="•"/>
              <a:tabLst/>
              <a:defRPr/>
            </a:pPr>
            <a:r>
              <a:rPr lang="en-US" sz="1400" kern="1200" dirty="0" smtClean="0">
                <a:solidFill>
                  <a:schemeClr val="tx1"/>
                </a:solidFill>
                <a:latin typeface="+mn-lt"/>
                <a:ea typeface="+mn-ea"/>
                <a:cs typeface="+mn-cs"/>
              </a:rPr>
              <a:t>Insurers could pick and choose who they gave coverage to, and premiums were skyrocketing even as insurers made record profits.  That made it hard for families to get the security that health insurance provides.</a:t>
            </a:r>
          </a:p>
          <a:p>
            <a:pPr marL="171450" indent="-171450">
              <a:lnSpc>
                <a:spcPts val="2400"/>
              </a:lnSpc>
              <a:spcBef>
                <a:spcPts val="0"/>
              </a:spcBef>
              <a:spcAft>
                <a:spcPts val="0"/>
              </a:spcAft>
              <a:buFont typeface="Arial" pitchFamily="34" charset="0"/>
              <a:buChar char="•"/>
            </a:pPr>
            <a:r>
              <a:rPr lang="en-US" sz="1400" kern="1200" dirty="0" smtClean="0">
                <a:solidFill>
                  <a:schemeClr val="tx1"/>
                </a:solidFill>
                <a:latin typeface="+mn-lt"/>
                <a:ea typeface="+mn-ea"/>
                <a:cs typeface="+mn-cs"/>
              </a:rPr>
              <a:t>In total, fifty million Americans were uninsured and tens of millions more had coverage that didn’t cover critical treatments and preventive care.  And many of us who had insurance didn’t understand the basics of our plan and were afraid we could lose it if our employer dropped coverage or we switched jobs or retired. </a:t>
            </a:r>
          </a:p>
          <a:p>
            <a:pPr marL="171450" indent="-171450">
              <a:lnSpc>
                <a:spcPts val="2400"/>
              </a:lnSpc>
              <a:spcBef>
                <a:spcPts val="0"/>
              </a:spcBef>
              <a:spcAft>
                <a:spcPts val="0"/>
              </a:spcAft>
              <a:buFont typeface="Arial" pitchFamily="34" charset="0"/>
              <a:buChar char="•"/>
            </a:pPr>
            <a:r>
              <a:rPr lang="en-US" sz="1400" kern="1200" dirty="0" smtClean="0">
                <a:solidFill>
                  <a:schemeClr val="tx1"/>
                </a:solidFill>
                <a:latin typeface="+mn-lt"/>
                <a:ea typeface="+mn-ea"/>
                <a:cs typeface="+mn-cs"/>
              </a:rPr>
              <a:t>This left many Americans feeling like their health care choices were out of their hands.</a:t>
            </a:r>
            <a:endParaRPr lang="en-US" sz="1400" kern="1200" dirty="0">
              <a:solidFill>
                <a:schemeClr val="tx1"/>
              </a:solidFill>
              <a:latin typeface="+mn-lt"/>
              <a:ea typeface="+mn-ea"/>
              <a:cs typeface="+mn-cs"/>
            </a:endParaRPr>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F81481-B360-4D5F-B28D-0F8513636334}" type="slidenum">
              <a:rPr lang="en-US">
                <a:cs typeface="Arial" charset="0"/>
              </a:rPr>
              <a:pPr fontAlgn="base">
                <a:spcBef>
                  <a:spcPct val="0"/>
                </a:spcBef>
                <a:spcAft>
                  <a:spcPct val="0"/>
                </a:spcAft>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104900" y="455613"/>
            <a:ext cx="4648200" cy="3486150"/>
          </a:xfrm>
          <a:noFill/>
          <a:ln>
            <a:solidFill>
              <a:srgbClr val="000000"/>
            </a:solidFill>
            <a:miter lim="800000"/>
            <a:headEnd/>
            <a:tailEnd/>
          </a:ln>
        </p:spPr>
      </p:sp>
      <p:sp>
        <p:nvSpPr>
          <p:cNvPr id="34818" name="Notes Placeholder 2"/>
          <p:cNvSpPr>
            <a:spLocks noGrp="1"/>
          </p:cNvSpPr>
          <p:nvPr>
            <p:ph type="body" idx="1"/>
          </p:nvPr>
        </p:nvSpPr>
        <p:spPr bwMode="auto">
          <a:xfrm>
            <a:off x="0" y="4415790"/>
            <a:ext cx="6736976" cy="4781998"/>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Under the old system, no one got a worse deal than the 129 million Americans with pre-existing conditions.  When buying coverage on their own, insurance companies could hike their rates, carve out needed benefits, and in many cases, lock them out of the insurance market altogether.  For people with potentially fatal conditions like cancer, this often meant they couldn’t afford the treatments that could save their lives.</a:t>
            </a:r>
          </a:p>
          <a:p>
            <a:pPr>
              <a:lnSpc>
                <a:spcPct val="150000"/>
              </a:lnSpc>
            </a:pPr>
            <a:endParaRPr lang="en-US" sz="800" kern="1200" dirty="0" smtClean="0">
              <a:solidFill>
                <a:schemeClr val="tx1"/>
              </a:solidFill>
              <a:latin typeface="+mn-lt"/>
              <a:ea typeface="+mn-ea"/>
              <a:cs typeface="+mn-cs"/>
            </a:endParaRPr>
          </a:p>
          <a:p>
            <a:pPr marL="285750" indent="-285750">
              <a:lnSpc>
                <a:spcPct val="150000"/>
              </a:lnSpc>
              <a:buFont typeface="Arial" pitchFamily="34" charset="0"/>
              <a:buChar char="•"/>
            </a:pPr>
            <a:r>
              <a:rPr lang="en-US" sz="1400" kern="1200" dirty="0" smtClean="0">
                <a:solidFill>
                  <a:schemeClr val="tx1"/>
                </a:solidFill>
                <a:latin typeface="+mn-lt"/>
                <a:ea typeface="+mn-ea"/>
                <a:cs typeface="+mn-cs"/>
              </a:rPr>
              <a:t>The health care law has given Americans who’ve been locked out of the market for their pre-existing conditions a new coverage option.  As a result, tens of thousands of Americans with serious health conditions across the country are now getting the health insurance they need.</a:t>
            </a:r>
            <a:endParaRPr lang="en-US" sz="1400" kern="1200" dirty="0">
              <a:solidFill>
                <a:schemeClr val="tx1"/>
              </a:solidFill>
              <a:latin typeface="+mn-lt"/>
              <a:ea typeface="+mn-ea"/>
              <a:cs typeface="+mn-cs"/>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18F6F-9534-43D5-8168-BB89ECEA91AB}"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508125" y="185738"/>
            <a:ext cx="3714750" cy="2786062"/>
          </a:xfrm>
          <a:noFill/>
          <a:ln>
            <a:solidFill>
              <a:srgbClr val="000000"/>
            </a:solidFill>
            <a:miter lim="800000"/>
            <a:headEnd/>
            <a:tailEnd/>
          </a:ln>
        </p:spPr>
      </p:sp>
      <p:sp>
        <p:nvSpPr>
          <p:cNvPr id="36866" name="Notes Placeholder 2"/>
          <p:cNvSpPr>
            <a:spLocks noGrp="1"/>
          </p:cNvSpPr>
          <p:nvPr>
            <p:ph type="body" idx="1"/>
          </p:nvPr>
        </p:nvSpPr>
        <p:spPr bwMode="auto">
          <a:xfrm>
            <a:off x="0" y="3119718"/>
            <a:ext cx="6762283" cy="5943600"/>
          </a:xfrm>
          <a:noFill/>
        </p:spPr>
        <p:txBody>
          <a:bodyPr wrap="square" numCol="1" anchor="t" anchorCtr="0" compatLnSpc="1">
            <a:prstTxWarp prst="textNoShape">
              <a:avLst/>
            </a:prstTxWarp>
          </a:bodyPr>
          <a:lstStyle/>
          <a:p>
            <a:pPr marL="171450" indent="-171450">
              <a:lnSpc>
                <a:spcPct val="150000"/>
              </a:lnSpc>
              <a:spcBef>
                <a:spcPts val="0"/>
              </a:spcBef>
              <a:buFont typeface="Arial" pitchFamily="34" charset="0"/>
              <a:buChar char="•"/>
            </a:pPr>
            <a:r>
              <a:rPr lang="en-US" sz="1400" dirty="0"/>
              <a:t>But we all know that health insurance wasn’t the only obstacle to care.  Too often, you’d call up your doctor and hear that the next appointment was in 4 months.  Or you’d only see your doctor for 10 minutes because they had to rush on to their next patient.</a:t>
            </a:r>
          </a:p>
          <a:p>
            <a:pPr marL="171450" indent="-171450">
              <a:lnSpc>
                <a:spcPct val="150000"/>
              </a:lnSpc>
              <a:spcBef>
                <a:spcPts val="0"/>
              </a:spcBef>
              <a:buFont typeface="Arial" pitchFamily="34" charset="0"/>
              <a:buChar char="•"/>
            </a:pPr>
            <a:r>
              <a:rPr lang="en-US" sz="1400" dirty="0"/>
              <a:t> That’s why the health care law also invests in training and placing thousands of new doctors and nurses, and it provides bonus payments to primary care doctors. </a:t>
            </a:r>
          </a:p>
          <a:p>
            <a:pPr marL="171450" indent="-171450">
              <a:lnSpc>
                <a:spcPct val="150000"/>
              </a:lnSpc>
              <a:spcBef>
                <a:spcPts val="0"/>
              </a:spcBef>
              <a:buFont typeface="Arial" pitchFamily="34" charset="0"/>
              <a:buChar char="•"/>
            </a:pPr>
            <a:r>
              <a:rPr lang="en-US" sz="1400" dirty="0"/>
              <a:t>There is a big investment in growing the National Health Service Corps.  The Corps is a program that awards scholarships and loan repayment to primary care providers who commit to serving for at least 2 years in Health Professional Shortage Areas. Many choose to continue serving at their sites beyond the initial service commitment.</a:t>
            </a:r>
          </a:p>
          <a:p>
            <a:pPr marL="171450" indent="-171450">
              <a:lnSpc>
                <a:spcPct val="150000"/>
              </a:lnSpc>
              <a:spcBef>
                <a:spcPts val="0"/>
              </a:spcBef>
              <a:buFont typeface="Arial" pitchFamily="34" charset="0"/>
              <a:buChar char="•"/>
            </a:pPr>
            <a:r>
              <a:rPr lang="en-US" sz="1400" dirty="0"/>
              <a:t>With support from the Indian Health Service and Secretary </a:t>
            </a:r>
            <a:r>
              <a:rPr lang="en-US" sz="1400" dirty="0" err="1"/>
              <a:t>Sebelius</a:t>
            </a:r>
            <a:r>
              <a:rPr lang="en-US" sz="1400" dirty="0"/>
              <a:t>, HRSA and IHS have designated all IHS and tribal facilities as National Health Service Corps approved sites.  This allows these facilities to recruit and retain primary care providers by utilizing the scholarship and loan repayment incentives offered through the National Health Service Corps program.  </a:t>
            </a:r>
          </a:p>
          <a:p>
            <a:pPr marL="171450" indent="-171450">
              <a:lnSpc>
                <a:spcPct val="150000"/>
              </a:lnSpc>
              <a:spcBef>
                <a:spcPts val="0"/>
              </a:spcBef>
              <a:buFont typeface="Arial" pitchFamily="34" charset="0"/>
              <a:buChar char="•"/>
            </a:pPr>
            <a:r>
              <a:rPr lang="en-US" sz="1400" dirty="0"/>
              <a:t>In fiscal year 2011, there were 224 National Health Service Corps clinicians in Indian Country. </a:t>
            </a:r>
          </a:p>
          <a:p>
            <a:pPr marL="171450" indent="-171450">
              <a:lnSpc>
                <a:spcPct val="150000"/>
              </a:lnSpc>
              <a:spcBef>
                <a:spcPts val="0"/>
              </a:spcBef>
              <a:buFont typeface="Arial" pitchFamily="34" charset="0"/>
              <a:buChar char="•"/>
            </a:pPr>
            <a:r>
              <a:rPr lang="en-US" sz="1400" dirty="0"/>
              <a:t>And the law is also creating and expanding health centers across the country.  This will help you see and spend more time with your doctor.</a:t>
            </a:r>
          </a:p>
          <a:p>
            <a:endParaRPr lang="en-US" sz="1400" kern="1200" dirty="0">
              <a:solidFill>
                <a:schemeClr val="tx1"/>
              </a:solidFill>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32A8F-CC4B-44EF-9AD3-B34892D15474}" type="slidenum">
              <a:rPr lang="en-US">
                <a:solidFill>
                  <a:prstClr val="black"/>
                </a:solidFill>
                <a:cs typeface="Arial" charset="0"/>
              </a:rPr>
              <a:pPr fontAlgn="base">
                <a:spcBef>
                  <a:spcPct val="0"/>
                </a:spcBef>
                <a:spcAft>
                  <a:spcPct val="0"/>
                </a:spcAft>
              </a:pPr>
              <a:t>21</a:t>
            </a:fld>
            <a:endParaRPr lang="en-US" dirty="0">
              <a:solidFill>
                <a:prstClr val="black"/>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312863" y="147638"/>
            <a:ext cx="3590925" cy="2692400"/>
          </a:xfrm>
          <a:noFill/>
          <a:ln>
            <a:solidFill>
              <a:srgbClr val="000000"/>
            </a:solidFill>
            <a:miter lim="800000"/>
            <a:headEnd/>
            <a:tailEnd/>
          </a:ln>
        </p:spPr>
      </p:sp>
      <p:sp>
        <p:nvSpPr>
          <p:cNvPr id="43010" name="Notes Placeholder 2"/>
          <p:cNvSpPr>
            <a:spLocks noGrp="1"/>
          </p:cNvSpPr>
          <p:nvPr>
            <p:ph type="body" idx="1"/>
          </p:nvPr>
        </p:nvSpPr>
        <p:spPr bwMode="auto">
          <a:xfrm>
            <a:off x="96253" y="2839453"/>
            <a:ext cx="6670307" cy="6455334"/>
          </a:xfrm>
          <a:noFill/>
        </p:spPr>
        <p:txBody>
          <a:bodyPr wrap="square" numCol="1" anchor="t" anchorCtr="0" compatLnSpc="1">
            <a:prstTxWarp prst="textNoShape">
              <a:avLst/>
            </a:prstTxWarp>
          </a:bodyPr>
          <a:lstStyle/>
          <a:p>
            <a:pPr marL="171450" indent="-171450">
              <a:lnSpc>
                <a:spcPts val="2600"/>
              </a:lnSpc>
              <a:spcBef>
                <a:spcPct val="0"/>
              </a:spcBef>
              <a:buFont typeface="Arial" pitchFamily="34" charset="0"/>
              <a:buChar char="•"/>
            </a:pPr>
            <a:r>
              <a:rPr lang="en-US" sz="1400" dirty="0" smtClean="0"/>
              <a:t>And it is also</a:t>
            </a:r>
            <a:r>
              <a:rPr lang="en-US" sz="1400" baseline="0" dirty="0" smtClean="0"/>
              <a:t> important to improve Medicare, a program that is especially important for many elders in Indian Country. </a:t>
            </a:r>
          </a:p>
          <a:p>
            <a:pPr marL="171450" indent="-171450">
              <a:lnSpc>
                <a:spcPts val="2600"/>
              </a:lnSpc>
              <a:spcBef>
                <a:spcPct val="0"/>
              </a:spcBef>
              <a:buFont typeface="Arial" pitchFamily="34" charset="0"/>
              <a:buChar char="•"/>
            </a:pPr>
            <a:r>
              <a:rPr lang="en-US" sz="1400" dirty="0" smtClean="0"/>
              <a:t>Nearly 50 million seniors and</a:t>
            </a:r>
            <a:r>
              <a:rPr lang="en-US" sz="1400" baseline="0" dirty="0" smtClean="0"/>
              <a:t> Americans with disabilities depend on Medicare every day.  And the health care law makes Medicare even stronger by </a:t>
            </a:r>
            <a:r>
              <a:rPr lang="en-US" sz="1400" dirty="0" smtClean="0"/>
              <a:t>making several key improvements:   </a:t>
            </a:r>
          </a:p>
          <a:p>
            <a:pPr marL="346075" indent="-173038">
              <a:lnSpc>
                <a:spcPts val="2500"/>
              </a:lnSpc>
              <a:spcBef>
                <a:spcPct val="0"/>
              </a:spcBef>
              <a:buSzPct val="75000"/>
              <a:buFont typeface="Courier New" pitchFamily="49" charset="0"/>
              <a:buChar char="o"/>
            </a:pPr>
            <a:r>
              <a:rPr lang="en-US" sz="1400" dirty="0" smtClean="0"/>
              <a:t>First, it makes many key preventive</a:t>
            </a:r>
            <a:r>
              <a:rPr lang="en-US" sz="1400" baseline="0" dirty="0" smtClean="0"/>
              <a:t> services available with no co-pay or deductible to help ensure that no elder ever has to skip a potentially life-saving cancer screening because they can’t afford it. </a:t>
            </a:r>
            <a:r>
              <a:rPr lang="en-US" sz="1400" dirty="0" smtClean="0"/>
              <a:t> </a:t>
            </a:r>
          </a:p>
          <a:p>
            <a:pPr marL="346075" marR="0" indent="-173038" algn="l" defTabSz="457200" rtl="0" eaLnBrk="1" fontAlgn="base" latinLnBrk="0" hangingPunct="1">
              <a:lnSpc>
                <a:spcPts val="2500"/>
              </a:lnSpc>
              <a:spcBef>
                <a:spcPct val="0"/>
              </a:spcBef>
              <a:spcAft>
                <a:spcPct val="0"/>
              </a:spcAft>
              <a:buClrTx/>
              <a:buSzPct val="75000"/>
              <a:buFont typeface="Courier New" pitchFamily="49" charset="0"/>
              <a:buChar char="o"/>
              <a:tabLst/>
              <a:defRPr/>
            </a:pPr>
            <a:r>
              <a:rPr lang="en-US" sz="1400" kern="1200" dirty="0" smtClean="0">
                <a:solidFill>
                  <a:schemeClr val="tx1"/>
                </a:solidFill>
              </a:rPr>
              <a:t>Second, the law provides relief to people in the Medicare Part D prescription drug coverage gap – known as the “donut hole.”  Before the law, under Medicare Part D, seniors in the donut hole had to cover out-of-pocket all prescription drug costs between about $2700 and $6100.  The law gives those in the donut hole a 50% discount on their covered brand-name medications, and closes the gap by 2020. </a:t>
            </a:r>
            <a:endParaRPr lang="en-US" sz="1400" dirty="0" smtClean="0"/>
          </a:p>
          <a:p>
            <a:pPr marL="346075" marR="0" indent="-173038" algn="l" defTabSz="457200" rtl="0" eaLnBrk="1" fontAlgn="base" latinLnBrk="0" hangingPunct="1">
              <a:lnSpc>
                <a:spcPts val="2500"/>
              </a:lnSpc>
              <a:spcBef>
                <a:spcPct val="0"/>
              </a:spcBef>
              <a:spcAft>
                <a:spcPct val="0"/>
              </a:spcAft>
              <a:buClrTx/>
              <a:buSzPct val="75000"/>
              <a:buFont typeface="Courier New" pitchFamily="49" charset="0"/>
              <a:buChar char="o"/>
              <a:tabLst/>
              <a:defRPr/>
            </a:pPr>
            <a:r>
              <a:rPr lang="en-US" sz="1400" dirty="0" smtClean="0"/>
              <a:t>Third, it provides a historic boost to efforts that crack down on Medicare fraud.  </a:t>
            </a:r>
          </a:p>
          <a:p>
            <a:pPr marL="346075" indent="-173038">
              <a:lnSpc>
                <a:spcPts val="2500"/>
              </a:lnSpc>
              <a:spcBef>
                <a:spcPct val="0"/>
              </a:spcBef>
              <a:buSzPct val="75000"/>
              <a:buFont typeface="Courier New" pitchFamily="49" charset="0"/>
              <a:buChar char="o"/>
            </a:pPr>
            <a:r>
              <a:rPr lang="en-US" sz="1400" dirty="0" smtClean="0"/>
              <a:t> Fourth, it contains tools</a:t>
            </a:r>
            <a:r>
              <a:rPr lang="en-US" sz="1400" baseline="0" dirty="0" smtClean="0"/>
              <a:t> </a:t>
            </a:r>
            <a:r>
              <a:rPr lang="en-US" sz="1400" dirty="0" smtClean="0"/>
              <a:t>that will make it easier for doctors to work</a:t>
            </a:r>
            <a:r>
              <a:rPr lang="en-US" sz="1400" baseline="0" dirty="0" smtClean="0"/>
              <a:t> together and coordinate your care</a:t>
            </a:r>
            <a:r>
              <a:rPr lang="en-US" sz="1400" dirty="0" smtClean="0"/>
              <a:t>.  </a:t>
            </a:r>
          </a:p>
          <a:p>
            <a:pPr marL="346075" indent="-173038">
              <a:lnSpc>
                <a:spcPts val="2500"/>
              </a:lnSpc>
              <a:spcBef>
                <a:spcPct val="0"/>
              </a:spcBef>
              <a:buSzPct val="75000"/>
              <a:buFont typeface="Courier New" pitchFamily="49" charset="0"/>
              <a:buChar char="o"/>
            </a:pPr>
            <a:r>
              <a:rPr lang="en-US" sz="1400" dirty="0" smtClean="0"/>
              <a:t>And finally, the law also extends the life </a:t>
            </a:r>
            <a:r>
              <a:rPr lang="en-US" sz="1400" baseline="0" dirty="0" smtClean="0"/>
              <a:t>of the Medicare Trust Fund.</a:t>
            </a:r>
            <a:r>
              <a:rPr lang="en-US" sz="1400" dirty="0" smtClean="0"/>
              <a:t> </a:t>
            </a:r>
          </a:p>
          <a:p>
            <a:pPr marL="173038" indent="-173038">
              <a:lnSpc>
                <a:spcPts val="2500"/>
              </a:lnSpc>
              <a:spcBef>
                <a:spcPct val="0"/>
              </a:spcBef>
              <a:buSzPct val="75000"/>
              <a:buFont typeface="Arial" pitchFamily="34" charset="0"/>
              <a:buChar char="•"/>
            </a:pPr>
            <a:r>
              <a:rPr lang="en-US" sz="1400" dirty="0" smtClean="0"/>
              <a:t>What this means for elders overall is a stronger Medicare program that better meets their needs.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46B0AA-B9EF-41CB-AADC-096C4AF3BE78}"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41450" y="128588"/>
            <a:ext cx="3582988" cy="2687637"/>
          </a:xfrm>
          <a:noFill/>
          <a:ln>
            <a:solidFill>
              <a:srgbClr val="000000"/>
            </a:solidFill>
            <a:miter lim="800000"/>
            <a:headEnd/>
            <a:tailEnd/>
          </a:ln>
        </p:spPr>
      </p:sp>
      <p:sp>
        <p:nvSpPr>
          <p:cNvPr id="38914" name="Notes Placeholder 2"/>
          <p:cNvSpPr>
            <a:spLocks noGrp="1"/>
          </p:cNvSpPr>
          <p:nvPr>
            <p:ph type="body" idx="1"/>
          </p:nvPr>
        </p:nvSpPr>
        <p:spPr bwMode="auto">
          <a:xfrm>
            <a:off x="0" y="2974207"/>
            <a:ext cx="6785811" cy="4591250"/>
          </a:xfrm>
          <a:noFill/>
        </p:spPr>
        <p:txBody>
          <a:bodyPr wrap="square" numCol="1" anchor="t" anchorCtr="0" compatLnSpc="1">
            <a:prstTxWarp prst="textNoShape">
              <a:avLst/>
            </a:prstTxWarp>
          </a:bodyPr>
          <a:lstStyle/>
          <a:p>
            <a:pPr marL="285750" indent="-285750">
              <a:lnSpc>
                <a:spcPct val="150000"/>
              </a:lnSpc>
              <a:spcBef>
                <a:spcPts val="0"/>
              </a:spcBef>
              <a:buFont typeface="Arial" pitchFamily="34" charset="0"/>
              <a:buChar char="•"/>
            </a:pPr>
            <a:r>
              <a:rPr lang="en-US" sz="1400" kern="1200" dirty="0" smtClean="0">
                <a:solidFill>
                  <a:schemeClr val="tx1"/>
                </a:solidFill>
                <a:latin typeface="+mn-lt"/>
                <a:ea typeface="+mn-ea"/>
                <a:cs typeface="+mn-cs"/>
              </a:rPr>
              <a:t>Each of these improvements helps fill gaps in our health care system.  But these changes are just the beginning.  In 2014 a new marketplace called an Affordable Insurance Exchange will be created in every state for families and small business owners who buy their own health insurance. </a:t>
            </a:r>
          </a:p>
          <a:p>
            <a:pPr marL="285750" indent="-285750">
              <a:lnSpc>
                <a:spcPct val="150000"/>
              </a:lnSpc>
              <a:spcBef>
                <a:spcPts val="0"/>
              </a:spcBef>
              <a:buFont typeface="Arial" pitchFamily="34" charset="0"/>
              <a:buChar char="•"/>
            </a:pPr>
            <a:r>
              <a:rPr lang="en-US" sz="1400" kern="1200" dirty="0" smtClean="0">
                <a:solidFill>
                  <a:schemeClr val="tx1"/>
                </a:solidFill>
                <a:latin typeface="+mn-lt"/>
                <a:ea typeface="+mn-ea"/>
                <a:cs typeface="+mn-cs"/>
              </a:rPr>
              <a:t>These marketplaces will function like Expedia or Orbitz for health coverage.  You’ll be able to go to a website and easily compare all your coverage options in one place.</a:t>
            </a:r>
          </a:p>
          <a:p>
            <a:pPr marL="285750" indent="-285750">
              <a:lnSpc>
                <a:spcPct val="150000"/>
              </a:lnSpc>
              <a:spcBef>
                <a:spcPts val="0"/>
              </a:spcBef>
              <a:buFont typeface="Arial" pitchFamily="34" charset="0"/>
              <a:buChar char="•"/>
            </a:pPr>
            <a:r>
              <a:rPr lang="en-US" sz="1400" kern="1200" dirty="0" smtClean="0">
                <a:solidFill>
                  <a:schemeClr val="tx1"/>
                </a:solidFill>
                <a:latin typeface="+mn-lt"/>
                <a:ea typeface="+mn-ea"/>
                <a:cs typeface="+mn-cs"/>
              </a:rPr>
              <a:t>And the law includes a few important rules set up to protect you and look out for your best interests as a consumer</a:t>
            </a:r>
            <a:r>
              <a:rPr lang="en-US" sz="1400" dirty="0"/>
              <a:t>:</a:t>
            </a:r>
            <a:endParaRPr lang="en-US" sz="1400" kern="1200" dirty="0" smtClean="0">
              <a:solidFill>
                <a:schemeClr val="tx1"/>
              </a:solidFill>
              <a:latin typeface="+mn-lt"/>
              <a:ea typeface="+mn-ea"/>
              <a:cs typeface="+mn-cs"/>
            </a:endParaRPr>
          </a:p>
          <a:p>
            <a:pPr marL="404813" indent="-173038">
              <a:lnSpc>
                <a:spcPct val="150000"/>
              </a:lnSpc>
              <a:spcBef>
                <a:spcPts val="0"/>
              </a:spcBef>
              <a:buSzPct val="71000"/>
              <a:buFont typeface="Courier New" pitchFamily="49" charset="0"/>
              <a:buChar char="o"/>
            </a:pPr>
            <a:r>
              <a:rPr lang="en-US" sz="1400" kern="1200" dirty="0" smtClean="0">
                <a:solidFill>
                  <a:schemeClr val="tx1"/>
                </a:solidFill>
                <a:latin typeface="+mn-lt"/>
                <a:ea typeface="+mn-ea"/>
                <a:cs typeface="+mn-cs"/>
              </a:rPr>
              <a:t>No turning people away because of pre-existing conditions;  </a:t>
            </a:r>
          </a:p>
          <a:p>
            <a:pPr marL="404813" indent="-173038">
              <a:lnSpc>
                <a:spcPct val="150000"/>
              </a:lnSpc>
              <a:spcBef>
                <a:spcPts val="0"/>
              </a:spcBef>
              <a:buSzPct val="71000"/>
              <a:buFont typeface="Courier New" pitchFamily="49" charset="0"/>
              <a:buChar char="o"/>
            </a:pPr>
            <a:r>
              <a:rPr lang="en-US" sz="1400" kern="1200" dirty="0" smtClean="0">
                <a:solidFill>
                  <a:schemeClr val="tx1"/>
                </a:solidFill>
                <a:latin typeface="+mn-lt"/>
                <a:ea typeface="+mn-ea"/>
                <a:cs typeface="+mn-cs"/>
              </a:rPr>
              <a:t>No charging women more just because they’re women</a:t>
            </a:r>
            <a:r>
              <a:rPr lang="en-US" sz="1400" dirty="0"/>
              <a:t>;</a:t>
            </a:r>
            <a:endParaRPr lang="en-US" sz="1400" kern="1200" dirty="0" smtClean="0">
              <a:solidFill>
                <a:schemeClr val="tx1"/>
              </a:solidFill>
              <a:latin typeface="+mn-lt"/>
              <a:ea typeface="+mn-ea"/>
              <a:cs typeface="+mn-cs"/>
            </a:endParaRPr>
          </a:p>
          <a:p>
            <a:pPr marL="404813" indent="-173038">
              <a:lnSpc>
                <a:spcPct val="150000"/>
              </a:lnSpc>
              <a:spcBef>
                <a:spcPts val="0"/>
              </a:spcBef>
              <a:buSzPct val="71000"/>
              <a:buFont typeface="Courier New" pitchFamily="49" charset="0"/>
              <a:buChar char="o"/>
            </a:pPr>
            <a:r>
              <a:rPr lang="en-US" sz="1400" kern="1200" dirty="0" smtClean="0">
                <a:solidFill>
                  <a:schemeClr val="tx1"/>
                </a:solidFill>
                <a:latin typeface="+mn-lt"/>
                <a:ea typeface="+mn-ea"/>
                <a:cs typeface="+mn-cs"/>
              </a:rPr>
              <a:t>Significant tax credits on a sliding scale for middle class families</a:t>
            </a:r>
            <a:r>
              <a:rPr lang="en-US" sz="1400" dirty="0"/>
              <a:t>;</a:t>
            </a:r>
            <a:endParaRPr lang="en-US" sz="1400" kern="1200" dirty="0" smtClean="0">
              <a:solidFill>
                <a:schemeClr val="tx1"/>
              </a:solidFill>
              <a:latin typeface="+mn-lt"/>
              <a:ea typeface="+mn-ea"/>
              <a:cs typeface="+mn-cs"/>
            </a:endParaRPr>
          </a:p>
          <a:p>
            <a:pPr marL="404813" indent="-173038">
              <a:lnSpc>
                <a:spcPct val="150000"/>
              </a:lnSpc>
              <a:spcBef>
                <a:spcPts val="0"/>
              </a:spcBef>
              <a:buSzPct val="71000"/>
              <a:buFont typeface="Courier New" pitchFamily="49" charset="0"/>
              <a:buChar char="o"/>
            </a:pPr>
            <a:r>
              <a:rPr lang="en-US" sz="1400" kern="1200" dirty="0" smtClean="0">
                <a:solidFill>
                  <a:schemeClr val="tx1"/>
                </a:solidFill>
                <a:latin typeface="+mn-lt"/>
                <a:ea typeface="+mn-ea"/>
                <a:cs typeface="+mn-cs"/>
              </a:rPr>
              <a:t>There will be better access to Medicaid</a:t>
            </a:r>
            <a:r>
              <a:rPr lang="en-US" sz="1400" dirty="0" smtClean="0"/>
              <a:t>; and</a:t>
            </a:r>
            <a:r>
              <a:rPr lang="en-US" sz="1400" kern="1200" dirty="0" smtClean="0">
                <a:solidFill>
                  <a:schemeClr val="tx1"/>
                </a:solidFill>
                <a:latin typeface="+mn-lt"/>
                <a:ea typeface="+mn-ea"/>
                <a:cs typeface="+mn-cs"/>
              </a:rPr>
              <a:t> </a:t>
            </a:r>
          </a:p>
          <a:p>
            <a:pPr marL="404813" indent="-173038">
              <a:lnSpc>
                <a:spcPct val="150000"/>
              </a:lnSpc>
              <a:spcBef>
                <a:spcPts val="0"/>
              </a:spcBef>
              <a:buSzPct val="71000"/>
              <a:buFont typeface="Courier New" pitchFamily="49" charset="0"/>
              <a:buChar char="o"/>
            </a:pPr>
            <a:r>
              <a:rPr lang="en-US" sz="1400" kern="1200" dirty="0" smtClean="0">
                <a:solidFill>
                  <a:schemeClr val="tx1"/>
                </a:solidFill>
                <a:latin typeface="+mn-lt"/>
                <a:ea typeface="+mn-ea"/>
                <a:cs typeface="+mn-cs"/>
              </a:rPr>
              <a:t>Members of Congress will get their coverage in the exact same marketplace that you do.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FOR THE SPEAKER’S REFERENCE:</a:t>
            </a:r>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Medicaid is expanded up to 133% of the federal poverty level – about $15,000 for an individual or $30,000 for a family of 4.</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Tax credits are available for those under 400% of the federal poverty level who are not eligible for other affordable coverage – about $45,000 for an individual or $90,000 for a family of 4.] </a:t>
            </a:r>
            <a:endParaRPr lang="en-US" sz="1200" kern="1200" dirty="0">
              <a:solidFill>
                <a:schemeClr val="tx1"/>
              </a:solidFill>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38482-AC54-4653-9BD3-11A7300C82A8}"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xfrm>
            <a:off x="365759" y="4415790"/>
            <a:ext cx="5967663" cy="4183380"/>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latin typeface="+mn-lt"/>
                <a:ea typeface="+mn-ea"/>
                <a:cs typeface="+mn-cs"/>
              </a:rPr>
              <a:t>What this means at the end of the day is that for the first time in Americans history, no matter what your situation is – whether you lose your job, or your job doesn’t offer coverage, or you live on a reservation, or you start a business, or you work for a Tribe, or you retire early – you’ll be able to get affordable health insurance.</a:t>
            </a:r>
            <a:endParaRPr lang="en-US" sz="1400" kern="1200" dirty="0">
              <a:solidFill>
                <a:schemeClr val="tx1"/>
              </a:solidFill>
              <a:latin typeface="+mn-lt"/>
              <a:ea typeface="+mn-ea"/>
              <a:cs typeface="+mn-cs"/>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797018-646C-4B1F-B57D-E585C6DC8A1F}"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303338" y="455613"/>
            <a:ext cx="4076700" cy="3057525"/>
          </a:xfrm>
          <a:noFill/>
          <a:ln>
            <a:solidFill>
              <a:srgbClr val="000000"/>
            </a:solidFill>
            <a:miter lim="800000"/>
            <a:headEnd/>
            <a:tailEnd/>
          </a:ln>
        </p:spPr>
      </p:sp>
      <p:sp>
        <p:nvSpPr>
          <p:cNvPr id="55298" name="Notes Placeholder 2"/>
          <p:cNvSpPr>
            <a:spLocks noGrp="1"/>
          </p:cNvSpPr>
          <p:nvPr>
            <p:ph type="body" idx="1"/>
          </p:nvPr>
        </p:nvSpPr>
        <p:spPr bwMode="auto">
          <a:xfrm>
            <a:off x="105877" y="3638349"/>
            <a:ext cx="6641431" cy="5428649"/>
          </a:xfrm>
          <a:noFill/>
        </p:spPr>
        <p:txBody>
          <a:bodyPr wrap="square" numCol="1" anchor="t" anchorCtr="0" compatLnSpc="1">
            <a:prstTxWarp prst="textNoShape">
              <a:avLst/>
            </a:prstTxWarp>
          </a:bodyPr>
          <a:lstStyle/>
          <a:p>
            <a:pPr marL="173038" indent="-173038">
              <a:lnSpc>
                <a:spcPct val="150000"/>
              </a:lnSpc>
              <a:buFont typeface="Arial" pitchFamily="34" charset="0"/>
              <a:buChar char="•"/>
            </a:pPr>
            <a:r>
              <a:rPr lang="en-US" sz="1400" kern="1200" dirty="0" smtClean="0">
                <a:solidFill>
                  <a:schemeClr val="tx1"/>
                </a:solidFill>
                <a:latin typeface="+mn-lt"/>
                <a:ea typeface="+mn-ea"/>
                <a:cs typeface="+mn-cs"/>
              </a:rPr>
              <a:t>This is a law that will benefit all Americans, whether you’re young or old,  whether you have insurance through your job or through a government program like Medicare, or  whether you have no insurance at all.   What it means simply is that the health insurance market that worked so well for big insurance companies over the years is going to start working better for you. </a:t>
            </a:r>
          </a:p>
          <a:p>
            <a:pPr marL="173038" indent="-173038">
              <a:lnSpc>
                <a:spcPct val="150000"/>
              </a:lnSpc>
              <a:buFont typeface="Arial" pitchFamily="34" charset="0"/>
              <a:buChar char="•"/>
            </a:pPr>
            <a:r>
              <a:rPr lang="en-US" sz="1400" kern="1200" dirty="0" smtClean="0">
                <a:solidFill>
                  <a:schemeClr val="tx1"/>
                </a:solidFill>
                <a:latin typeface="+mn-lt"/>
                <a:ea typeface="+mn-ea"/>
                <a:cs typeface="+mn-cs"/>
              </a:rPr>
              <a:t>As you think and talk about the law, there are a few additional key points to keep in mind.   </a:t>
            </a:r>
          </a:p>
          <a:p>
            <a:pPr marL="346075" indent="-173038">
              <a:lnSpc>
                <a:spcPct val="150000"/>
              </a:lnSpc>
              <a:buSzPct val="71000"/>
              <a:buFont typeface="Courier New" pitchFamily="49" charset="0"/>
              <a:buChar char="o"/>
            </a:pPr>
            <a:r>
              <a:rPr lang="en-US" sz="1400" kern="1200" dirty="0" smtClean="0">
                <a:solidFill>
                  <a:schemeClr val="tx1"/>
                </a:solidFill>
                <a:latin typeface="+mn-lt"/>
                <a:ea typeface="+mn-ea"/>
                <a:cs typeface="+mn-cs"/>
              </a:rPr>
              <a:t>First, the law offers Indian</a:t>
            </a:r>
            <a:r>
              <a:rPr lang="en-US" sz="1400" kern="1200" baseline="0" dirty="0" smtClean="0">
                <a:solidFill>
                  <a:schemeClr val="tx1"/>
                </a:solidFill>
                <a:latin typeface="+mn-lt"/>
                <a:ea typeface="+mn-ea"/>
                <a:cs typeface="+mn-cs"/>
              </a:rPr>
              <a:t> Country opportunities</a:t>
            </a:r>
            <a:r>
              <a:rPr lang="en-US" sz="1400" kern="120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for health insurance coverage and modernizes the Indian Health Service for the future.</a:t>
            </a:r>
            <a:endParaRPr lang="en-US" sz="1400" kern="1200" dirty="0" smtClean="0">
              <a:solidFill>
                <a:schemeClr val="tx1"/>
              </a:solidFill>
              <a:latin typeface="+mn-lt"/>
              <a:ea typeface="+mn-ea"/>
              <a:cs typeface="+mn-cs"/>
            </a:endParaRPr>
          </a:p>
          <a:p>
            <a:pPr marL="346075" indent="-173038">
              <a:lnSpc>
                <a:spcPct val="150000"/>
              </a:lnSpc>
              <a:buSzPct val="71000"/>
              <a:buFont typeface="Courier New" pitchFamily="49" charset="0"/>
              <a:buChar char="o"/>
            </a:pPr>
            <a:r>
              <a:rPr lang="en-US" sz="1400" kern="1200" dirty="0" smtClean="0">
                <a:solidFill>
                  <a:schemeClr val="tx1"/>
                </a:solidFill>
                <a:latin typeface="+mn-lt"/>
                <a:ea typeface="+mn-ea"/>
                <a:cs typeface="+mn-cs"/>
              </a:rPr>
              <a:t>Second, this law is not a radical overhaul or transformation.  It purposefully makes improvements to the system we have and works</a:t>
            </a:r>
            <a:r>
              <a:rPr lang="en-US" sz="1400" kern="1200" baseline="0" dirty="0" smtClean="0">
                <a:solidFill>
                  <a:schemeClr val="tx1"/>
                </a:solidFill>
                <a:latin typeface="+mn-lt"/>
                <a:ea typeface="+mn-ea"/>
                <a:cs typeface="+mn-cs"/>
              </a:rPr>
              <a:t> to improve the best parts of it</a:t>
            </a:r>
            <a:r>
              <a:rPr lang="en-US" sz="1400" kern="1200" dirty="0" smtClean="0">
                <a:solidFill>
                  <a:schemeClr val="tx1"/>
                </a:solidFill>
                <a:latin typeface="+mn-lt"/>
                <a:ea typeface="+mn-ea"/>
                <a:cs typeface="+mn-cs"/>
              </a:rPr>
              <a:t>. </a:t>
            </a:r>
          </a:p>
          <a:p>
            <a:pPr marL="346075" indent="-173038">
              <a:lnSpc>
                <a:spcPct val="150000"/>
              </a:lnSpc>
              <a:buSzPct val="71000"/>
              <a:buFont typeface="Courier New" pitchFamily="49" charset="0"/>
              <a:buChar char="o"/>
            </a:pPr>
            <a:r>
              <a:rPr lang="en-US" sz="1400" kern="1200" dirty="0" smtClean="0">
                <a:solidFill>
                  <a:schemeClr val="tx1"/>
                </a:solidFill>
                <a:latin typeface="+mn-lt"/>
                <a:ea typeface="+mn-ea"/>
                <a:cs typeface="+mn-cs"/>
              </a:rPr>
              <a:t>Third, the law does not add a dime to the deficit.  According to Congress’s official independent scorekeeper, the Congressional Budget Office, the law is completely paid for through a wide range of cost-saving reforms, from cracking down on health care fraud to helping hospitals and doctors spend their health dollars more wisely.</a:t>
            </a:r>
          </a:p>
          <a:p>
            <a:r>
              <a:rPr lang="en-US" sz="1200" kern="1200" dirty="0" smtClean="0">
                <a:solidFill>
                  <a:schemeClr val="tx1"/>
                </a:solidFill>
                <a:latin typeface="+mn-lt"/>
                <a:ea typeface="+mn-ea"/>
                <a:cs typeface="+mn-cs"/>
              </a:rPr>
              <a:t> </a:t>
            </a:r>
          </a:p>
          <a:p>
            <a:pPr>
              <a:spcBef>
                <a:spcPct val="0"/>
              </a:spcBef>
            </a:pPr>
            <a:endParaRPr lang="en-US" dirty="0" smtClean="0"/>
          </a:p>
          <a:p>
            <a:pPr>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EA9FB-5959-447F-9C70-99370012EC93}"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4900" y="301625"/>
            <a:ext cx="4648200" cy="3486150"/>
          </a:xfrm>
          <a:noFill/>
          <a:ln>
            <a:solidFill>
              <a:srgbClr val="000000"/>
            </a:solidFill>
            <a:miter lim="800000"/>
            <a:headEnd/>
            <a:tailEnd/>
          </a:ln>
        </p:spPr>
      </p:sp>
      <p:sp>
        <p:nvSpPr>
          <p:cNvPr id="16386" name="Notes Placeholder 2"/>
          <p:cNvSpPr>
            <a:spLocks noGrp="1"/>
          </p:cNvSpPr>
          <p:nvPr>
            <p:ph type="body" idx="1"/>
          </p:nvPr>
        </p:nvSpPr>
        <p:spPr bwMode="auto">
          <a:xfrm>
            <a:off x="125128" y="4013734"/>
            <a:ext cx="6564430" cy="4585435"/>
          </a:xfrm>
          <a:noFill/>
        </p:spPr>
        <p:txBody>
          <a:bodyPr wrap="square" numCol="1" anchor="t" anchorCtr="0" compatLnSpc="1">
            <a:prstTxWarp prst="textNoShape">
              <a:avLst/>
            </a:prstTxWarp>
          </a:bodyPr>
          <a:lstStyle/>
          <a:p>
            <a:pPr marL="285750" indent="-285750">
              <a:lnSpc>
                <a:spcPct val="150000"/>
              </a:lnSpc>
              <a:buFont typeface="Arial" pitchFamily="34" charset="0"/>
              <a:buChar char="•"/>
            </a:pPr>
            <a:r>
              <a:rPr lang="en-US" sz="1400" kern="1200" dirty="0" smtClean="0">
                <a:solidFill>
                  <a:schemeClr val="tx1"/>
                </a:solidFill>
              </a:rPr>
              <a:t>And as you think and talk about the law, you should also remember the five key benefits for you and your family:</a:t>
            </a:r>
          </a:p>
          <a:p>
            <a:pPr marL="404813" indent="-231775">
              <a:lnSpc>
                <a:spcPct val="150000"/>
              </a:lnSpc>
              <a:buSzPct val="73000"/>
              <a:buFont typeface="Courier New" pitchFamily="49" charset="0"/>
              <a:buChar char="o"/>
            </a:pPr>
            <a:r>
              <a:rPr lang="en-US" sz="1400" kern="1200" dirty="0" smtClean="0">
                <a:solidFill>
                  <a:schemeClr val="tx1"/>
                </a:solidFill>
              </a:rPr>
              <a:t>The health care law strengthens</a:t>
            </a:r>
            <a:r>
              <a:rPr lang="en-US" sz="1400" kern="1200" baseline="0" dirty="0" smtClean="0">
                <a:solidFill>
                  <a:schemeClr val="tx1"/>
                </a:solidFill>
              </a:rPr>
              <a:t> the Indian Health Service and makes sure it is here to stay. </a:t>
            </a:r>
          </a:p>
          <a:p>
            <a:pPr marL="404813" indent="-231775">
              <a:lnSpc>
                <a:spcPct val="150000"/>
              </a:lnSpc>
              <a:buSzPct val="73000"/>
              <a:buFont typeface="Courier New" pitchFamily="49" charset="0"/>
              <a:buChar char="o"/>
            </a:pPr>
            <a:r>
              <a:rPr lang="en-US" sz="1400" kern="1200" baseline="0" dirty="0" smtClean="0">
                <a:solidFill>
                  <a:schemeClr val="tx1"/>
                </a:solidFill>
              </a:rPr>
              <a:t>It </a:t>
            </a:r>
            <a:r>
              <a:rPr lang="en-US" sz="1400" kern="1200" dirty="0" smtClean="0">
                <a:solidFill>
                  <a:schemeClr val="tx1"/>
                </a:solidFill>
              </a:rPr>
              <a:t>protects you from the worst insurance company abuses and drives down costs.  </a:t>
            </a:r>
          </a:p>
          <a:p>
            <a:pPr marL="404813" indent="-231775">
              <a:lnSpc>
                <a:spcPct val="150000"/>
              </a:lnSpc>
              <a:buSzPct val="73000"/>
              <a:buFont typeface="Courier New" pitchFamily="49" charset="0"/>
              <a:buChar char="o"/>
            </a:pPr>
            <a:r>
              <a:rPr lang="en-US" sz="1400" kern="1200" dirty="0" smtClean="0">
                <a:solidFill>
                  <a:schemeClr val="tx1"/>
                </a:solidFill>
              </a:rPr>
              <a:t>It gives you better access to affordable care.  </a:t>
            </a:r>
          </a:p>
          <a:p>
            <a:pPr marL="404813" indent="-231775">
              <a:lnSpc>
                <a:spcPct val="150000"/>
              </a:lnSpc>
              <a:buSzPct val="73000"/>
              <a:buFont typeface="Courier New" pitchFamily="49" charset="0"/>
              <a:buChar char="o"/>
            </a:pPr>
            <a:r>
              <a:rPr lang="en-US" sz="1400" kern="1200" dirty="0" smtClean="0">
                <a:solidFill>
                  <a:schemeClr val="tx1"/>
                </a:solidFill>
              </a:rPr>
              <a:t>It strengthens Medicare.</a:t>
            </a:r>
            <a:endParaRPr lang="en-US" sz="1400" b="0" dirty="0" smtClean="0"/>
          </a:p>
          <a:p>
            <a:pPr marL="404813" indent="-231775">
              <a:lnSpc>
                <a:spcPct val="150000"/>
              </a:lnSpc>
              <a:spcBef>
                <a:spcPct val="0"/>
              </a:spcBef>
              <a:buSzPct val="73000"/>
              <a:buFont typeface="Courier New" pitchFamily="49" charset="0"/>
              <a:buChar char="o"/>
            </a:pPr>
            <a:r>
              <a:rPr lang="en-US" sz="1400" b="0" dirty="0" smtClean="0"/>
              <a:t>And most important,</a:t>
            </a:r>
            <a:r>
              <a:rPr lang="en-US" sz="1400" b="0" baseline="0" dirty="0" smtClean="0"/>
              <a:t> all Americans benefit from the law, including American Indians and Alaska Natives, whether you have access to IHS or not.  This will certainly help improve the health of tribal communities for years to come. </a:t>
            </a:r>
            <a:endParaRPr lang="en-US" sz="1400" b="0"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7C5834-E0B4-4CBD-BC9F-2E0EF26A067C}" type="slidenum">
              <a:rPr lang="en-US">
                <a:cs typeface="Arial" charset="0"/>
              </a:rPr>
              <a:pPr fontAlgn="base">
                <a:spcBef>
                  <a:spcPct val="0"/>
                </a:spcBef>
                <a:spcAft>
                  <a:spcPct val="0"/>
                </a:spcAft>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104900" y="495300"/>
            <a:ext cx="4648200" cy="3486150"/>
          </a:xfrm>
          <a:noFill/>
          <a:ln>
            <a:solidFill>
              <a:srgbClr val="000000"/>
            </a:solidFill>
            <a:miter lim="800000"/>
            <a:headEnd/>
            <a:tailEnd/>
          </a:ln>
        </p:spPr>
      </p:sp>
      <p:sp>
        <p:nvSpPr>
          <p:cNvPr id="57346" name="Notes Placeholder 2"/>
          <p:cNvSpPr>
            <a:spLocks noGrp="1"/>
          </p:cNvSpPr>
          <p:nvPr>
            <p:ph type="body" idx="1"/>
          </p:nvPr>
        </p:nvSpPr>
        <p:spPr bwMode="auto">
          <a:xfrm>
            <a:off x="279133" y="4415790"/>
            <a:ext cx="6160167" cy="4183380"/>
          </a:xfrm>
          <a:noFill/>
        </p:spPr>
        <p:txBody>
          <a:bodyPr wrap="square" numCol="1" anchor="t" anchorCtr="0" compatLnSpc="1">
            <a:prstTxWarp prst="textNoShape">
              <a:avLst/>
            </a:prstTxWarp>
          </a:bodyPr>
          <a:lstStyle/>
          <a:p>
            <a:pPr marL="171450" indent="-171450">
              <a:lnSpc>
                <a:spcPct val="150000"/>
              </a:lnSpc>
              <a:buFont typeface="Arial" pitchFamily="34" charset="0"/>
              <a:buChar char="•"/>
            </a:pPr>
            <a:r>
              <a:rPr lang="en-US" sz="1400" kern="1200" dirty="0" smtClean="0">
                <a:solidFill>
                  <a:schemeClr val="tx1"/>
                </a:solidFill>
                <a:latin typeface="+mn-lt"/>
                <a:ea typeface="+mn-ea"/>
                <a:cs typeface="+mn-cs"/>
              </a:rPr>
              <a:t>The health care law is a work in progress.  But it has already made huge improvements that over time will touch every American family in some way.</a:t>
            </a:r>
          </a:p>
          <a:p>
            <a:pPr marL="171450" indent="-171450">
              <a:lnSpc>
                <a:spcPct val="150000"/>
              </a:lnSpc>
              <a:buFont typeface="Arial" pitchFamily="34" charset="0"/>
              <a:buChar char="•"/>
            </a:pPr>
            <a:r>
              <a:rPr lang="en-US" sz="1400" kern="1200" dirty="0" smtClean="0">
                <a:solidFill>
                  <a:schemeClr val="tx1"/>
                </a:solidFill>
                <a:latin typeface="+mn-lt"/>
                <a:ea typeface="+mn-ea"/>
                <a:cs typeface="+mn-cs"/>
              </a:rPr>
              <a:t>To learn more about the law and any of the new benefits I mentioned, please go to </a:t>
            </a:r>
            <a:r>
              <a:rPr lang="en-US" sz="1400" b="1" kern="1200" dirty="0" smtClean="0">
                <a:solidFill>
                  <a:schemeClr val="tx1"/>
                </a:solidFill>
                <a:latin typeface="+mn-lt"/>
                <a:ea typeface="+mn-ea"/>
                <a:cs typeface="+mn-cs"/>
              </a:rPr>
              <a:t>healthcare.gov</a:t>
            </a:r>
            <a:r>
              <a:rPr lang="en-US" sz="1400" kern="1200" dirty="0" smtClean="0">
                <a:solidFill>
                  <a:schemeClr val="tx1"/>
                </a:solidFill>
                <a:latin typeface="+mn-lt"/>
                <a:ea typeface="+mn-ea"/>
                <a:cs typeface="+mn-cs"/>
              </a:rPr>
              <a:t>.  You’ll find information and plenty of resources there that you can share with your friends and family.  Also, please check the IHS website</a:t>
            </a:r>
            <a:r>
              <a:rPr lang="en-US" sz="1400" kern="1200" baseline="0" dirty="0" smtClean="0">
                <a:solidFill>
                  <a:schemeClr val="tx1"/>
                </a:solidFill>
                <a:latin typeface="+mn-lt"/>
                <a:ea typeface="+mn-ea"/>
                <a:cs typeface="+mn-cs"/>
              </a:rPr>
              <a:t> for frequent updates.  </a:t>
            </a:r>
            <a:endParaRPr lang="en-US" sz="1400" kern="1200" dirty="0" smtClean="0">
              <a:solidFill>
                <a:schemeClr val="tx1"/>
              </a:solidFill>
              <a:latin typeface="+mn-lt"/>
              <a:ea typeface="+mn-ea"/>
              <a:cs typeface="+mn-cs"/>
            </a:endParaRPr>
          </a:p>
          <a:p>
            <a:pPr marL="171450" indent="-171450">
              <a:lnSpc>
                <a:spcPct val="150000"/>
              </a:lnSpc>
              <a:buFont typeface="Arial" pitchFamily="34" charset="0"/>
              <a:buChar char="•"/>
            </a:pPr>
            <a:r>
              <a:rPr lang="en-US" sz="1400" kern="1200" dirty="0" smtClean="0">
                <a:solidFill>
                  <a:schemeClr val="tx1"/>
                </a:solidFill>
                <a:latin typeface="+mn-lt"/>
                <a:ea typeface="+mn-ea"/>
                <a:cs typeface="+mn-cs"/>
              </a:rPr>
              <a:t>Thank you.</a:t>
            </a:r>
          </a:p>
          <a:p>
            <a:pPr>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104E5-7146-47F9-B79A-31D767580DE9}" type="slidenum">
              <a:rPr lang="en-US">
                <a:cs typeface="Arial" charset="0"/>
              </a:rPr>
              <a:pPr fontAlgn="base">
                <a:spcBef>
                  <a:spcPct val="0"/>
                </a:spcBef>
                <a:spcAft>
                  <a:spcPct val="0"/>
                </a:spcAft>
              </a:pPr>
              <a:t>27</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defTabSz="450850">
              <a:lnSpc>
                <a:spcPct val="150000"/>
              </a:lnSpc>
              <a:spcBef>
                <a:spcPct val="0"/>
              </a:spcBef>
              <a:buFont typeface="Arial" pitchFamily="34" charset="0"/>
              <a:buChar char="•"/>
            </a:pPr>
            <a:r>
              <a:rPr lang="en-US" sz="1400" dirty="0" smtClean="0"/>
              <a:t>That’s why Congress passed and the President signed the Af</a:t>
            </a:r>
            <a:r>
              <a:rPr lang="en-US" sz="1400" b="0" dirty="0" smtClean="0"/>
              <a:t>fordable Care Act, which also includes the</a:t>
            </a:r>
            <a:r>
              <a:rPr lang="en-US" sz="1400" b="0" baseline="0" dirty="0" smtClean="0"/>
              <a:t> permanent reauthorization of the Indian Health Care Improvement Act</a:t>
            </a:r>
            <a:r>
              <a:rPr lang="en-US" sz="1400" b="0" dirty="0" smtClean="0"/>
              <a:t>.</a:t>
            </a:r>
          </a:p>
          <a:p>
            <a:pPr defTabSz="450850">
              <a:spcBef>
                <a:spcPct val="0"/>
              </a:spcBef>
            </a:pPr>
            <a:endParaRPr lang="en-US" sz="1400" dirty="0"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DBFBD6-1956-45FB-B526-45060DF0D570}" type="slidenum">
              <a:rPr lang="en-US">
                <a:solidFill>
                  <a:prstClr val="black"/>
                </a:solidFill>
                <a:cs typeface="Arial" charset="0"/>
              </a:rPr>
              <a:pPr fontAlgn="base">
                <a:spcBef>
                  <a:spcPct val="0"/>
                </a:spcBef>
                <a:spcAft>
                  <a:spcPct val="0"/>
                </a:spcAft>
              </a:pPr>
              <a:t>3</a:t>
            </a:fld>
            <a:endParaRPr lang="en-US" dirty="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xfrm>
            <a:off x="240631" y="4415789"/>
            <a:ext cx="6352673" cy="4295073"/>
          </a:xfrm>
          <a:noFill/>
        </p:spPr>
        <p:txBody>
          <a:bodyPr wrap="square" numCol="1" anchor="t" anchorCtr="0" compatLnSpc="1">
            <a:prstTxWarp prst="textNoShape">
              <a:avLst/>
            </a:prstTxWarp>
          </a:bodyPr>
          <a:lstStyle/>
          <a:p>
            <a:pPr marL="285750" indent="-285750" defTabSz="450850">
              <a:lnSpc>
                <a:spcPct val="150000"/>
              </a:lnSpc>
              <a:spcBef>
                <a:spcPts val="600"/>
              </a:spcBef>
              <a:spcAft>
                <a:spcPts val="600"/>
              </a:spcAft>
              <a:buFont typeface="Arial" pitchFamily="34" charset="0"/>
              <a:buChar char="•"/>
            </a:pPr>
            <a:r>
              <a:rPr lang="en-US" sz="1400" kern="1200" dirty="0" smtClean="0">
                <a:solidFill>
                  <a:schemeClr val="tx1"/>
                </a:solidFill>
              </a:rPr>
              <a:t>And the health</a:t>
            </a:r>
            <a:r>
              <a:rPr lang="en-US" sz="1400" kern="1200" baseline="0" dirty="0" smtClean="0">
                <a:solidFill>
                  <a:schemeClr val="tx1"/>
                </a:solidFill>
              </a:rPr>
              <a:t> </a:t>
            </a:r>
            <a:r>
              <a:rPr lang="en-US" sz="1400" b="0" kern="1200" baseline="0" dirty="0" smtClean="0">
                <a:solidFill>
                  <a:schemeClr val="tx1"/>
                </a:solidFill>
              </a:rPr>
              <a:t>care law makes special improvements for the health of those in Indian Country. </a:t>
            </a:r>
          </a:p>
          <a:p>
            <a:pPr marL="285750" indent="-285750" defTabSz="450850">
              <a:lnSpc>
                <a:spcPct val="150000"/>
              </a:lnSpc>
              <a:spcBef>
                <a:spcPts val="600"/>
              </a:spcBef>
              <a:spcAft>
                <a:spcPts val="600"/>
              </a:spcAft>
              <a:buFont typeface="Arial" pitchFamily="34" charset="0"/>
              <a:buChar char="•"/>
            </a:pPr>
            <a:r>
              <a:rPr lang="en-US" sz="1400" b="0" kern="1200" baseline="0" dirty="0" smtClean="0">
                <a:solidFill>
                  <a:schemeClr val="tx1"/>
                </a:solidFill>
              </a:rPr>
              <a:t>The law includes the permanent reauthorization of the Indian Health Care Improvement Act, a critical piece of legislation for the health care system used by many American Indians and Alaska Natives. </a:t>
            </a:r>
          </a:p>
          <a:p>
            <a:pPr marL="285750" indent="-285750" defTabSz="450850">
              <a:lnSpc>
                <a:spcPct val="150000"/>
              </a:lnSpc>
              <a:spcBef>
                <a:spcPts val="600"/>
              </a:spcBef>
              <a:spcAft>
                <a:spcPts val="600"/>
              </a:spcAft>
              <a:buFont typeface="Arial" pitchFamily="34" charset="0"/>
              <a:buChar char="•"/>
            </a:pPr>
            <a:r>
              <a:rPr lang="en-US" sz="1400" b="0" kern="1200" baseline="0" dirty="0" smtClean="0">
                <a:solidFill>
                  <a:schemeClr val="tx1"/>
                </a:solidFill>
              </a:rPr>
              <a:t>The law makes sure the Indian Health Service is here to stay and makes improvements for its future. </a:t>
            </a:r>
          </a:p>
          <a:p>
            <a:pPr marL="285750" indent="-285750" defTabSz="450850">
              <a:lnSpc>
                <a:spcPct val="150000"/>
              </a:lnSpc>
              <a:spcBef>
                <a:spcPts val="600"/>
              </a:spcBef>
              <a:spcAft>
                <a:spcPts val="600"/>
              </a:spcAft>
              <a:buFont typeface="Arial" pitchFamily="34" charset="0"/>
              <a:buChar char="•"/>
            </a:pPr>
            <a:r>
              <a:rPr lang="en-US" sz="1400" b="0" kern="1200" baseline="0" dirty="0" smtClean="0">
                <a:solidFill>
                  <a:schemeClr val="tx1"/>
                </a:solidFill>
              </a:rPr>
              <a:t>And finally, the law offers American Indians and Alaska Natives more options for health insurance. </a:t>
            </a:r>
            <a:endParaRPr lang="en-US" sz="1400" b="0" kern="1200" dirty="0" smtClean="0">
              <a:solidFill>
                <a:schemeClr val="tx1"/>
              </a:solidFill>
            </a:endParaRPr>
          </a:p>
          <a:p>
            <a:pPr marL="285750" indent="-285750" defTabSz="450850">
              <a:lnSpc>
                <a:spcPct val="150000"/>
              </a:lnSpc>
              <a:spcBef>
                <a:spcPts val="600"/>
              </a:spcBef>
              <a:spcAft>
                <a:spcPts val="600"/>
              </a:spcAft>
              <a:buFont typeface="Arial" pitchFamily="34" charset="0"/>
              <a:buChar char="•"/>
            </a:pPr>
            <a:r>
              <a:rPr lang="en-US" sz="1400" dirty="0" smtClean="0"/>
              <a:t>Today, we’ll talk a bit more about these areas and how the law impacts the health of Indian Country and</a:t>
            </a:r>
            <a:r>
              <a:rPr lang="en-US" sz="1400" baseline="0" dirty="0" smtClean="0"/>
              <a:t> all Americans. </a:t>
            </a:r>
            <a:endParaRPr lang="en-US" sz="1400"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3F3D6-E63B-4F97-A247-FBEA84D83607}" type="slidenum">
              <a:rPr lang="en-US">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04900" y="495300"/>
            <a:ext cx="4648200" cy="3486150"/>
          </a:xfrm>
          <a:noFill/>
          <a:ln>
            <a:solidFill>
              <a:srgbClr val="000000"/>
            </a:solidFill>
            <a:miter lim="800000"/>
            <a:headEnd/>
            <a:tailEnd/>
          </a:ln>
        </p:spPr>
      </p:sp>
      <p:sp>
        <p:nvSpPr>
          <p:cNvPr id="45058" name="Notes Placeholder 2"/>
          <p:cNvSpPr>
            <a:spLocks noGrp="1"/>
          </p:cNvSpPr>
          <p:nvPr>
            <p:ph type="body" idx="1"/>
          </p:nvPr>
        </p:nvSpPr>
        <p:spPr bwMode="auto">
          <a:xfrm>
            <a:off x="389965" y="4415789"/>
            <a:ext cx="5943457" cy="4414177"/>
          </a:xfrm>
          <a:noFill/>
        </p:spPr>
        <p:txBody>
          <a:bodyPr wrap="square" numCol="1" anchor="t" anchorCtr="0" compatLnSpc="1">
            <a:prstTxWarp prst="textNoShape">
              <a:avLst/>
            </a:prstTxWarp>
          </a:bodyPr>
          <a:lstStyle/>
          <a:p>
            <a:pPr marL="171450" indent="-171450">
              <a:lnSpc>
                <a:spcPct val="150000"/>
              </a:lnSpc>
              <a:spcAft>
                <a:spcPts val="600"/>
              </a:spcAft>
              <a:buFont typeface="Arial" pitchFamily="34" charset="0"/>
              <a:buChar char="•"/>
            </a:pPr>
            <a:r>
              <a:rPr lang="en-US" sz="1400" kern="1200" dirty="0" smtClean="0">
                <a:solidFill>
                  <a:schemeClr val="tx1"/>
                </a:solidFill>
                <a:latin typeface="+mn-lt"/>
                <a:ea typeface="+mn-ea"/>
                <a:cs typeface="+mn-cs"/>
              </a:rPr>
              <a:t>The</a:t>
            </a:r>
            <a:r>
              <a:rPr lang="en-US" sz="1400" kern="1200" baseline="0" dirty="0" smtClean="0">
                <a:solidFill>
                  <a:schemeClr val="tx1"/>
                </a:solidFill>
                <a:latin typeface="+mn-lt"/>
                <a:ea typeface="+mn-ea"/>
                <a:cs typeface="+mn-cs"/>
              </a:rPr>
              <a:t> federal government has a longstanding commitment to American Indians and Alaska Natives and honors the government-to-government relationship between the United States and Tribes across the country. This trust responsibility is based on treaties, laws, and Supreme Court decisions.</a:t>
            </a:r>
          </a:p>
          <a:p>
            <a:pPr marL="171450" indent="-171450">
              <a:lnSpc>
                <a:spcPct val="150000"/>
              </a:lnSpc>
              <a:spcAft>
                <a:spcPts val="600"/>
              </a:spcAft>
              <a:buFont typeface="Arial" pitchFamily="34" charset="0"/>
              <a:buChar char="•"/>
            </a:pPr>
            <a:r>
              <a:rPr lang="en-US" sz="1400" kern="1200" baseline="0" dirty="0" smtClean="0">
                <a:solidFill>
                  <a:schemeClr val="tx1"/>
                </a:solidFill>
                <a:latin typeface="+mn-lt"/>
                <a:ea typeface="+mn-ea"/>
                <a:cs typeface="+mn-cs"/>
              </a:rPr>
              <a:t>A part of this responsibility is the availability of the Indian Health Service, but an extension of that responsibility is the new opportunity to </a:t>
            </a:r>
            <a:r>
              <a:rPr lang="en-US" sz="1400" b="0" kern="1200" baseline="0" dirty="0" smtClean="0">
                <a:solidFill>
                  <a:schemeClr val="tx1"/>
                </a:solidFill>
                <a:latin typeface="+mn-lt"/>
                <a:ea typeface="+mn-ea"/>
                <a:cs typeface="+mn-cs"/>
              </a:rPr>
              <a:t>make </a:t>
            </a:r>
            <a:r>
              <a:rPr lang="en-US" sz="1400" b="0" kern="1200" baseline="0" dirty="0" smtClean="0">
                <a:solidFill>
                  <a:srgbClr val="FF0000"/>
                </a:solidFill>
                <a:latin typeface="+mn-lt"/>
                <a:ea typeface="+mn-ea"/>
                <a:cs typeface="+mn-cs"/>
              </a:rPr>
              <a:t>quality </a:t>
            </a:r>
            <a:r>
              <a:rPr lang="en-US" sz="1400" b="0" kern="1200" baseline="0" dirty="0" smtClean="0">
                <a:solidFill>
                  <a:schemeClr val="tx1"/>
                </a:solidFill>
                <a:latin typeface="+mn-lt"/>
                <a:ea typeface="+mn-ea"/>
                <a:cs typeface="+mn-cs"/>
              </a:rPr>
              <a:t>health care more available through the new benefits of the Affordable Care Act. </a:t>
            </a:r>
            <a:endParaRPr lang="en-US" sz="1400" b="0" kern="1200" dirty="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F59CD-B289-408D-81AF-994C9149728B}" type="slidenum">
              <a:rPr lang="en-US">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79413"/>
            <a:ext cx="4648200" cy="3486150"/>
          </a:xfrm>
        </p:spPr>
      </p:sp>
      <p:sp>
        <p:nvSpPr>
          <p:cNvPr id="3" name="Notes Placeholder 2"/>
          <p:cNvSpPr>
            <a:spLocks noGrp="1"/>
          </p:cNvSpPr>
          <p:nvPr>
            <p:ph type="body" idx="1"/>
          </p:nvPr>
        </p:nvSpPr>
        <p:spPr>
          <a:xfrm>
            <a:off x="163629" y="4138863"/>
            <a:ext cx="6285297" cy="4918510"/>
          </a:xfrm>
        </p:spPr>
        <p:txBody>
          <a:bodyPr>
            <a:noAutofit/>
          </a:bodyPr>
          <a:lstStyle/>
          <a:p>
            <a:pPr marL="285750" indent="-285750">
              <a:lnSpc>
                <a:spcPct val="150000"/>
              </a:lnSpc>
              <a:buFont typeface="Arial" pitchFamily="34" charset="0"/>
              <a:buChar char="•"/>
            </a:pPr>
            <a:r>
              <a:rPr lang="en-US" sz="1400" dirty="0" smtClean="0"/>
              <a:t>As we implement</a:t>
            </a:r>
            <a:r>
              <a:rPr lang="en-US" sz="1400" baseline="0" dirty="0" smtClean="0"/>
              <a:t> the health care law, we are listening to Indian Country. </a:t>
            </a:r>
          </a:p>
          <a:p>
            <a:pPr marL="285750" indent="-285750">
              <a:lnSpc>
                <a:spcPct val="150000"/>
              </a:lnSpc>
              <a:buFont typeface="Arial" pitchFamily="34" charset="0"/>
              <a:buChar char="•"/>
            </a:pPr>
            <a:r>
              <a:rPr lang="en-US" sz="1400" dirty="0" smtClean="0"/>
              <a:t>We take seriously the federal government’s obligation to help improve the health of American Indians and Alaska Natives through the various health and human services programs administered by HHS. </a:t>
            </a:r>
          </a:p>
          <a:p>
            <a:pPr marL="285750" indent="-285750">
              <a:lnSpc>
                <a:spcPct val="150000"/>
              </a:lnSpc>
              <a:buFont typeface="Arial" pitchFamily="34" charset="0"/>
              <a:buChar char="•"/>
            </a:pPr>
            <a:r>
              <a:rPr lang="en-US" sz="1400" dirty="0" smtClean="0"/>
              <a:t>However, improving the health and well-being of tribal nations is contingent upon understanding the specific needs of tribal communities.  Tribal consultation is an essential tool in understanding these unique needs and </a:t>
            </a:r>
            <a:r>
              <a:rPr lang="en-US" sz="1400" b="0" dirty="0" smtClean="0"/>
              <a:t>ensuring government-to-government relations.  </a:t>
            </a:r>
          </a:p>
          <a:p>
            <a:pPr marL="285750" indent="-285750">
              <a:lnSpc>
                <a:spcPct val="150000"/>
              </a:lnSpc>
              <a:buFont typeface="Arial" pitchFamily="34" charset="0"/>
              <a:buChar char="•"/>
            </a:pPr>
            <a:r>
              <a:rPr lang="en-US" sz="1400" b="0" dirty="0" smtClean="0"/>
              <a:t>As implementation</a:t>
            </a:r>
            <a:r>
              <a:rPr lang="en-US" sz="1400" baseline="0" dirty="0" smtClean="0"/>
              <a:t> moves forward, we know Indian Country is joining us every step of the way.  For example, IHS is partnering with national and regional Indian organizations to do outreach and education on the health care law. This outreach and education will include information on the American Indian and Alaska Native special provisions to make sure you have the information you need. </a:t>
            </a:r>
            <a:endParaRPr lang="en-US" sz="1400" dirty="0" smtClean="0"/>
          </a:p>
        </p:txBody>
      </p:sp>
      <p:sp>
        <p:nvSpPr>
          <p:cNvPr id="4" name="Slide Number Placeholder 3"/>
          <p:cNvSpPr>
            <a:spLocks noGrp="1"/>
          </p:cNvSpPr>
          <p:nvPr>
            <p:ph type="sldNum" sz="quarter" idx="10"/>
          </p:nvPr>
        </p:nvSpPr>
        <p:spPr/>
        <p:txBody>
          <a:bodyPr/>
          <a:lstStyle/>
          <a:p>
            <a:pPr>
              <a:defRPr/>
            </a:pPr>
            <a:fld id="{57F7490F-7883-4BA4-BC0B-1A7F746ED6C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1104900" y="320675"/>
            <a:ext cx="4648200" cy="3486150"/>
          </a:xfrm>
          <a:noFill/>
          <a:ln>
            <a:solidFill>
              <a:srgbClr val="000000"/>
            </a:solidFill>
            <a:miter lim="800000"/>
            <a:headEnd/>
            <a:tailEnd/>
          </a:ln>
        </p:spPr>
      </p:sp>
      <p:sp>
        <p:nvSpPr>
          <p:cNvPr id="53250" name="Notes Placeholder 2"/>
          <p:cNvSpPr>
            <a:spLocks noGrp="1"/>
          </p:cNvSpPr>
          <p:nvPr>
            <p:ph type="body" idx="1"/>
          </p:nvPr>
        </p:nvSpPr>
        <p:spPr bwMode="auto">
          <a:xfrm>
            <a:off x="173255" y="4415789"/>
            <a:ext cx="6285297" cy="4878997"/>
          </a:xfrm>
          <a:noFill/>
        </p:spPr>
        <p:txBody>
          <a:bodyPr wrap="square" numCol="1" anchor="t" anchorCtr="0" compatLnSpc="1">
            <a:prstTxWarp prst="textNoShape">
              <a:avLst/>
            </a:prstTxWarp>
          </a:bodyPr>
          <a:lstStyle/>
          <a:p>
            <a:pPr marL="171450" indent="-171450" fontAlgn="auto">
              <a:lnSpc>
                <a:spcPct val="150000"/>
              </a:lnSpc>
              <a:spcBef>
                <a:spcPct val="0"/>
              </a:spcBef>
              <a:spcAft>
                <a:spcPts val="600"/>
              </a:spcAft>
              <a:buFont typeface="Arial" pitchFamily="34" charset="0"/>
              <a:buChar char="•"/>
              <a:defRPr/>
            </a:pPr>
            <a:r>
              <a:rPr lang="en-US" sz="1400" dirty="0" smtClean="0">
                <a:latin typeface="+mn-lt"/>
              </a:rPr>
              <a:t>An</a:t>
            </a:r>
            <a:r>
              <a:rPr lang="en-US" sz="1400" baseline="0" dirty="0" smtClean="0">
                <a:latin typeface="+mn-lt"/>
              </a:rPr>
              <a:t> important component of the health care law is that it </a:t>
            </a:r>
            <a:r>
              <a:rPr lang="en-US" sz="1400" dirty="0" smtClean="0">
                <a:latin typeface="+mn-lt"/>
              </a:rPr>
              <a:t>permanently</a:t>
            </a:r>
            <a:r>
              <a:rPr lang="en-US" sz="1400" baseline="0" dirty="0" smtClean="0">
                <a:latin typeface="+mn-lt"/>
              </a:rPr>
              <a:t> reauthorized the Indian Health Care Improvement Act,</a:t>
            </a:r>
            <a:r>
              <a:rPr lang="en-US" sz="1400" dirty="0" smtClean="0">
                <a:latin typeface="+mn-lt"/>
              </a:rPr>
              <a:t> which</a:t>
            </a:r>
            <a:r>
              <a:rPr lang="en-US" sz="1400" baseline="0" dirty="0" smtClean="0">
                <a:latin typeface="+mn-lt"/>
              </a:rPr>
              <a:t> was first enacted into law in 1976. Since 1976, it was reauthorized in 1980, 1988, and 2000. </a:t>
            </a:r>
          </a:p>
          <a:p>
            <a:pPr marL="171450" indent="-171450" fontAlgn="auto">
              <a:lnSpc>
                <a:spcPct val="150000"/>
              </a:lnSpc>
              <a:spcBef>
                <a:spcPct val="0"/>
              </a:spcBef>
              <a:spcAft>
                <a:spcPts val="600"/>
              </a:spcAft>
              <a:buFont typeface="Arial" pitchFamily="34" charset="0"/>
              <a:buChar char="•"/>
              <a:defRPr/>
            </a:pPr>
            <a:r>
              <a:rPr lang="en-US" sz="1400" baseline="0" dirty="0" smtClean="0">
                <a:latin typeface="+mn-lt"/>
              </a:rPr>
              <a:t>For ten years, Indian Country fought to reauthorize the </a:t>
            </a:r>
            <a:r>
              <a:rPr lang="en-US" sz="1400" dirty="0"/>
              <a:t>Indian Health Care Improvement Act in </a:t>
            </a:r>
            <a:r>
              <a:rPr lang="en-US" sz="1400" baseline="0" dirty="0" smtClean="0">
                <a:latin typeface="+mn-lt"/>
              </a:rPr>
              <a:t>order to modernize the IHS and ensure that necessary changes to the legislation were made in order to best meet the needs of Indian Country. </a:t>
            </a:r>
          </a:p>
          <a:p>
            <a:pPr marL="171450" indent="-171450" fontAlgn="auto">
              <a:lnSpc>
                <a:spcPct val="150000"/>
              </a:lnSpc>
              <a:spcBef>
                <a:spcPct val="0"/>
              </a:spcBef>
              <a:spcAft>
                <a:spcPts val="600"/>
              </a:spcAft>
              <a:buFont typeface="Arial" pitchFamily="34" charset="0"/>
              <a:buChar char="•"/>
              <a:defRPr/>
            </a:pPr>
            <a:r>
              <a:rPr lang="en-US" sz="1400" dirty="0" smtClean="0">
                <a:latin typeface="+mn-lt"/>
              </a:rPr>
              <a:t>Because</a:t>
            </a:r>
            <a:r>
              <a:rPr lang="en-US" sz="1400" baseline="0" dirty="0" smtClean="0">
                <a:latin typeface="+mn-lt"/>
              </a:rPr>
              <a:t> of the health care law, the </a:t>
            </a:r>
            <a:r>
              <a:rPr lang="en-US" sz="1400" dirty="0"/>
              <a:t>Indian Health Care Improvement </a:t>
            </a:r>
            <a:r>
              <a:rPr lang="en-US" sz="1400" dirty="0" smtClean="0"/>
              <a:t>Act was permanently </a:t>
            </a:r>
            <a:r>
              <a:rPr lang="en-US" sz="1400" baseline="0" dirty="0" smtClean="0">
                <a:latin typeface="+mn-lt"/>
              </a:rPr>
              <a:t>reauthorized.  T</a:t>
            </a:r>
            <a:r>
              <a:rPr lang="en-US" sz="1400" dirty="0" smtClean="0">
                <a:latin typeface="+mn-lt"/>
              </a:rPr>
              <a:t>his reauthorization</a:t>
            </a:r>
            <a:r>
              <a:rPr lang="en-US" sz="1400" baseline="0" dirty="0" smtClean="0">
                <a:latin typeface="+mn-lt"/>
              </a:rPr>
              <a:t> also makes the IHS permanent and </a:t>
            </a:r>
            <a:r>
              <a:rPr lang="en-US" sz="1400" dirty="0" smtClean="0">
                <a:latin typeface="+mn-lt"/>
              </a:rPr>
              <a:t>allows IHS to update its services in order to improve the</a:t>
            </a:r>
            <a:r>
              <a:rPr lang="en-US" sz="1400" baseline="0" dirty="0" smtClean="0">
                <a:latin typeface="+mn-lt"/>
              </a:rPr>
              <a:t> delivery of health care to many in Indian Country.</a:t>
            </a:r>
            <a:endParaRPr lang="en-US" sz="1400" dirty="0" smtClean="0">
              <a:latin typeface="+mn-lt"/>
            </a:endParaRPr>
          </a:p>
          <a:p>
            <a:pPr marL="0" indent="0" fontAlgn="auto">
              <a:spcBef>
                <a:spcPct val="0"/>
              </a:spcBef>
              <a:spcAft>
                <a:spcPts val="600"/>
              </a:spcAft>
              <a:buNone/>
              <a:defRPr/>
            </a:pPr>
            <a:endParaRPr lang="en-US" sz="1200" dirty="0" smtClean="0">
              <a:latin typeface="+mn-lt"/>
            </a:endParaRPr>
          </a:p>
          <a:p>
            <a:pPr defTabSz="450850">
              <a:spcBef>
                <a:spcPct val="0"/>
              </a:spcBef>
            </a:pP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BC6E9-EBE2-437F-82A3-0F45A7B2C3C6}" type="slidenum">
              <a:rPr lang="en-US">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04900" y="441325"/>
            <a:ext cx="4648200" cy="3486150"/>
          </a:xfrm>
          <a:noFill/>
          <a:ln>
            <a:solidFill>
              <a:srgbClr val="000000"/>
            </a:solidFill>
            <a:miter lim="800000"/>
            <a:headEnd/>
            <a:tailEnd/>
          </a:ln>
        </p:spPr>
      </p:sp>
      <p:sp>
        <p:nvSpPr>
          <p:cNvPr id="45058" name="Notes Placeholder 2"/>
          <p:cNvSpPr>
            <a:spLocks noGrp="1"/>
          </p:cNvSpPr>
          <p:nvPr>
            <p:ph type="body" idx="1"/>
          </p:nvPr>
        </p:nvSpPr>
        <p:spPr bwMode="auto">
          <a:xfrm>
            <a:off x="105878" y="4415790"/>
            <a:ext cx="6477802" cy="4333574"/>
          </a:xfrm>
          <a:noFill/>
        </p:spPr>
        <p:txBody>
          <a:bodyPr wrap="square" numCol="1" anchor="t" anchorCtr="0" compatLnSpc="1">
            <a:prstTxWarp prst="textNoShape">
              <a:avLst/>
            </a:prstTxWarp>
          </a:bodyPr>
          <a:lstStyle/>
          <a:p>
            <a:pPr marL="173038" indent="-173038">
              <a:buFont typeface="Arial" pitchFamily="34" charset="0"/>
              <a:buChar char="•"/>
            </a:pPr>
            <a:r>
              <a:rPr lang="en-US" sz="1400" b="0" dirty="0" smtClean="0"/>
              <a:t>The Indian Health Care Improvement</a:t>
            </a:r>
            <a:r>
              <a:rPr lang="en-US" sz="1400" b="0" baseline="0" dirty="0" smtClean="0"/>
              <a:t> Act reauthorization helps with:</a:t>
            </a:r>
            <a:endParaRPr lang="en-US" sz="1400" b="0" dirty="0" smtClean="0"/>
          </a:p>
          <a:p>
            <a:pPr marL="404813" indent="-231775">
              <a:lnSpc>
                <a:spcPct val="150000"/>
              </a:lnSpc>
              <a:buSzPct val="78000"/>
              <a:buFont typeface="Courier New" pitchFamily="49" charset="0"/>
              <a:buChar char="o"/>
            </a:pPr>
            <a:r>
              <a:rPr lang="en-US" sz="1400" b="1" dirty="0" smtClean="0"/>
              <a:t>Expanded Authority for IHS services</a:t>
            </a:r>
            <a:r>
              <a:rPr lang="en-US" sz="1400" dirty="0" smtClean="0"/>
              <a:t>: This includes mental and behavioral health treatment and prevention, long-term care services, dialysis services, facilitation of care for Indian veterans, and urban Indian health programs.</a:t>
            </a:r>
            <a:endParaRPr lang="en-US" sz="900" dirty="0" smtClean="0"/>
          </a:p>
          <a:p>
            <a:pPr marL="404813" indent="-231775">
              <a:lnSpc>
                <a:spcPct val="150000"/>
              </a:lnSpc>
              <a:buSzPct val="78000"/>
              <a:buFont typeface="Courier New" pitchFamily="49" charset="0"/>
              <a:buChar char="o"/>
            </a:pPr>
            <a:r>
              <a:rPr lang="en-US" sz="1400" b="1" dirty="0" smtClean="0"/>
              <a:t>Greater Workforce</a:t>
            </a:r>
            <a:r>
              <a:rPr lang="en-US" sz="1400" dirty="0" smtClean="0"/>
              <a:t>:  Through increasing clinician recruitment and retention in tribally-operated health programs</a:t>
            </a:r>
            <a:endParaRPr lang="en-US" sz="900" dirty="0" smtClean="0"/>
          </a:p>
          <a:p>
            <a:pPr marL="404813" indent="-231775">
              <a:lnSpc>
                <a:spcPct val="150000"/>
              </a:lnSpc>
              <a:buSzPct val="78000"/>
              <a:buFont typeface="Courier New" pitchFamily="49" charset="0"/>
              <a:buChar char="o"/>
            </a:pPr>
            <a:r>
              <a:rPr lang="en-US" sz="1400" b="1" dirty="0" smtClean="0"/>
              <a:t>Expanded Third-Party Funding</a:t>
            </a:r>
            <a:r>
              <a:rPr lang="en-US" sz="1400" dirty="0" smtClean="0"/>
              <a:t>: Reimbursements from Medicare, Medicaid, the Children’s Health Insurance Program, and private insurance for covered populations will increase payments to IHS to support both direct care and contract health care services. This will free up IHS funds for expanded offerings.  More opportunities</a:t>
            </a:r>
            <a:r>
              <a:rPr lang="en-US" sz="1400" baseline="0" dirty="0" smtClean="0"/>
              <a:t> for coverage  will mean more resources in Indian Country. </a:t>
            </a:r>
            <a:endParaRPr lang="en-US" sz="1400" dirty="0" smtClean="0"/>
          </a:p>
          <a:p>
            <a:pPr>
              <a:buFontTx/>
              <a:buChar char="-"/>
            </a:pPr>
            <a:endParaRPr lang="en-US" sz="1200" kern="1200" dirty="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F59CD-B289-408D-81AF-994C9149728B}" type="slidenum">
              <a:rPr lang="en-US">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495300"/>
            <a:ext cx="4648200" cy="3486150"/>
          </a:xfrm>
        </p:spPr>
      </p:sp>
      <p:sp>
        <p:nvSpPr>
          <p:cNvPr id="3" name="Notes Placeholder 2"/>
          <p:cNvSpPr>
            <a:spLocks noGrp="1"/>
          </p:cNvSpPr>
          <p:nvPr>
            <p:ph type="body" idx="1"/>
          </p:nvPr>
        </p:nvSpPr>
        <p:spPr>
          <a:xfrm>
            <a:off x="250257" y="4415790"/>
            <a:ext cx="6381549" cy="4728210"/>
          </a:xfrm>
        </p:spPr>
        <p:txBody>
          <a:bodyPr>
            <a:normAutofit/>
          </a:bodyPr>
          <a:lstStyle/>
          <a:p>
            <a:pPr marL="171450" indent="-171450">
              <a:lnSpc>
                <a:spcPct val="150000"/>
              </a:lnSpc>
              <a:spcAft>
                <a:spcPts val="600"/>
              </a:spcAft>
              <a:buFont typeface="Arial" pitchFamily="34" charset="0"/>
              <a:buChar char="•"/>
            </a:pPr>
            <a:r>
              <a:rPr lang="en-US" sz="1400" dirty="0" smtClean="0"/>
              <a:t>Contract Health Services are a part of Indian Country. </a:t>
            </a:r>
          </a:p>
          <a:p>
            <a:pPr marL="171450" indent="-171450">
              <a:lnSpc>
                <a:spcPct val="150000"/>
              </a:lnSpc>
              <a:spcAft>
                <a:spcPts val="600"/>
              </a:spcAft>
              <a:buFont typeface="Arial" pitchFamily="34" charset="0"/>
              <a:buChar char="•"/>
            </a:pPr>
            <a:r>
              <a:rPr lang="en-US" sz="1400" dirty="0" smtClean="0"/>
              <a:t>Prior to the Affordable Care Act, contract health dollars ran out quickly for American Indians and Alaska Natives, who often had no insurance coverage. </a:t>
            </a:r>
          </a:p>
          <a:p>
            <a:pPr marL="171450" indent="-171450">
              <a:lnSpc>
                <a:spcPct val="150000"/>
              </a:lnSpc>
              <a:spcAft>
                <a:spcPts val="600"/>
              </a:spcAft>
              <a:buFont typeface="Arial" pitchFamily="34" charset="0"/>
              <a:buChar char="•"/>
            </a:pPr>
            <a:r>
              <a:rPr lang="en-US" sz="1400" dirty="0" smtClean="0"/>
              <a:t>With more of the community covered with some form of health insurance, contract health dollars will be available to care for the most vulnerable in the Indian Country.    </a:t>
            </a:r>
          </a:p>
          <a:p>
            <a:pPr marL="171450" indent="-171450">
              <a:lnSpc>
                <a:spcPct val="150000"/>
              </a:lnSpc>
              <a:spcAft>
                <a:spcPts val="600"/>
              </a:spcAft>
              <a:buFont typeface="Arial" pitchFamily="34" charset="0"/>
              <a:buChar char="•"/>
            </a:pPr>
            <a:r>
              <a:rPr lang="en-US" sz="1400" dirty="0" smtClean="0"/>
              <a:t>Insurance coverage allows Indian</a:t>
            </a:r>
            <a:r>
              <a:rPr lang="en-US" sz="1400" baseline="0" dirty="0" smtClean="0"/>
              <a:t> Country to have resources to access the important healthcare services it needs.  But for those in Indian Country who cannot afford health insurance, there will be more contract health dollars available</a:t>
            </a:r>
            <a:r>
              <a:rPr lang="en-US" sz="1400" dirty="0" smtClean="0"/>
              <a:t> for the services they need, </a:t>
            </a:r>
            <a:r>
              <a:rPr lang="en-US" sz="1400" baseline="0" dirty="0" smtClean="0"/>
              <a:t>and the entire community will benefit. </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57F7490F-7883-4BA4-BC0B-1A7F746ED6C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3"/>
          <p:cNvSpPr/>
          <p:nvPr userDrawn="1"/>
        </p:nvSpPr>
        <p:spPr>
          <a:xfrm>
            <a:off x="0" y="0"/>
            <a:ext cx="9144000" cy="6858000"/>
          </a:xfrm>
          <a:prstGeom prst="rect">
            <a:avLst/>
          </a:prstGeom>
          <a:gradFill>
            <a:gsLst>
              <a:gs pos="0">
                <a:schemeClr val="bg1"/>
              </a:gs>
              <a:gs pos="100000">
                <a:srgbClr val="E1F1F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175082"/>
            <a:ext cx="5867400" cy="1470025"/>
          </a:xfrm>
        </p:spPr>
        <p:txBody>
          <a:bodyPr/>
          <a:lstStyle>
            <a:lvl1pPr algn="l">
              <a:defRPr lang="en-US" sz="5500" b="1" kern="0" spc="-90" smtClean="0">
                <a:gradFill flip="none" rotWithShape="1">
                  <a:gsLst>
                    <a:gs pos="0">
                      <a:srgbClr val="1C75BC"/>
                    </a:gs>
                    <a:gs pos="100000">
                      <a:srgbClr val="1C3E72"/>
                    </a:gs>
                  </a:gsLst>
                  <a:lin ang="5400000" scaled="0"/>
                  <a:tileRect/>
                </a:gradFill>
                <a:effectLst>
                  <a:outerShdw blurRad="38100" dist="12700" dir="3600000" algn="tl" rotWithShape="0">
                    <a:srgbClr val="000000">
                      <a:alpha val="43000"/>
                    </a:srgbClr>
                  </a:outerShdw>
                </a:effectLst>
                <a:latin typeface="Century Gothic"/>
              </a:defRPr>
            </a:lvl1pPr>
          </a:lstStyle>
          <a:p>
            <a:pPr fontAlgn="auto">
              <a:lnSpc>
                <a:spcPts val="5000"/>
              </a:lnSpc>
              <a:spcBef>
                <a:spcPts val="0"/>
              </a:spcBef>
              <a:spcAft>
                <a:spcPts val="0"/>
              </a:spcAft>
              <a:defRPr/>
            </a:pPr>
            <a:endPar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endParaRPr>
          </a:p>
        </p:txBody>
      </p:sp>
      <p:pic>
        <p:nvPicPr>
          <p:cNvPr id="8" name="Picture 10" descr="imgstri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3890963"/>
            <a:ext cx="7315200" cy="431800"/>
          </a:xfrm>
          <a:prstGeom prst="rect">
            <a:avLst/>
          </a:prstGeom>
          <a:noFill/>
          <a:ln w="9525">
            <a:noFill/>
            <a:miter lim="800000"/>
            <a:headEnd/>
            <a:tailEnd/>
          </a:ln>
        </p:spPr>
      </p:pic>
      <p:pic>
        <p:nvPicPr>
          <p:cNvPr id="9" name="Picture 11" descr="group of people of all ages, gender and nationalities&#10;"/>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48088" y="2281238"/>
            <a:ext cx="4432300" cy="3606800"/>
          </a:xfrm>
          <a:prstGeom prst="rect">
            <a:avLst/>
          </a:prstGeom>
          <a:noFill/>
          <a:ln w="9525">
            <a:noFill/>
            <a:miter lim="800000"/>
            <a:headEnd/>
            <a:tailEnd/>
          </a:ln>
        </p:spPr>
      </p:pic>
      <p:pic>
        <p:nvPicPr>
          <p:cNvPr id="10" name="Picture 3" descr="healthcare.logo.pdf"/>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14400" y="6035675"/>
            <a:ext cx="1441450" cy="182563"/>
          </a:xfrm>
          <a:prstGeom prst="rect">
            <a:avLst/>
          </a:prstGeom>
          <a:noFill/>
          <a:ln w="9525">
            <a:noFill/>
            <a:miter lim="800000"/>
            <a:headEnd/>
            <a:tailEnd/>
          </a:ln>
        </p:spPr>
      </p:pic>
      <p:pic>
        <p:nvPicPr>
          <p:cNvPr id="11" name="Picture 4" descr="horizontalrule.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4400" y="5888038"/>
            <a:ext cx="7315200" cy="63500"/>
          </a:xfrm>
          <a:prstGeom prst="rect">
            <a:avLst/>
          </a:prstGeom>
          <a:noFill/>
          <a:ln w="9525">
            <a:noFill/>
            <a:miter lim="800000"/>
            <a:headEnd/>
            <a:tailEnd/>
          </a:ln>
        </p:spPr>
      </p:pic>
    </p:spTree>
    <p:extLst>
      <p:ext uri="{BB962C8B-B14F-4D97-AF65-F5344CB8AC3E}">
        <p14:creationId xmlns:p14="http://schemas.microsoft.com/office/powerpoint/2010/main" val="179913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1092-884F-4DD6-AC1A-E10DE503B584}"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61530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1092-884F-4DD6-AC1A-E10DE503B584}"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411231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Cover">
    <p:spTree>
      <p:nvGrpSpPr>
        <p:cNvPr id="1" name=""/>
        <p:cNvGrpSpPr/>
        <p:nvPr/>
      </p:nvGrpSpPr>
      <p:grpSpPr>
        <a:xfrm>
          <a:off x="0" y="0"/>
          <a:ext cx="0" cy="0"/>
          <a:chOff x="0" y="0"/>
          <a:chExt cx="0" cy="0"/>
        </a:xfrm>
      </p:grpSpPr>
      <p:sp>
        <p:nvSpPr>
          <p:cNvPr id="2" name="Rectangle 13"/>
          <p:cNvSpPr/>
          <p:nvPr userDrawn="1"/>
        </p:nvSpPr>
        <p:spPr>
          <a:xfrm>
            <a:off x="0" y="0"/>
            <a:ext cx="9144000" cy="6858000"/>
          </a:xfrm>
          <a:prstGeom prst="rect">
            <a:avLst/>
          </a:prstGeom>
          <a:gradFill>
            <a:gsLst>
              <a:gs pos="0">
                <a:schemeClr val="bg1"/>
              </a:gs>
              <a:gs pos="100000">
                <a:srgbClr val="E1F1F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3" descr="healthcare.logo.pd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14400" y="6035675"/>
            <a:ext cx="1441450" cy="182563"/>
          </a:xfrm>
          <a:prstGeom prst="rect">
            <a:avLst/>
          </a:prstGeom>
          <a:noFill/>
          <a:ln w="9525">
            <a:noFill/>
            <a:miter lim="800000"/>
            <a:headEnd/>
            <a:tailEnd/>
          </a:ln>
        </p:spPr>
      </p:pic>
      <p:pic>
        <p:nvPicPr>
          <p:cNvPr id="4" name="Picture 4" descr="horizontalrule.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4400" y="5888038"/>
            <a:ext cx="7315200" cy="63500"/>
          </a:xfrm>
          <a:prstGeom prst="rect">
            <a:avLst/>
          </a:prstGeom>
          <a:noFill/>
          <a:ln w="9525">
            <a:noFill/>
            <a:miter lim="800000"/>
            <a:headEnd/>
            <a:tailEnd/>
          </a:ln>
        </p:spPr>
      </p:pic>
      <p:sp>
        <p:nvSpPr>
          <p:cNvPr id="5" name="TextBox 9"/>
          <p:cNvSpPr txBox="1"/>
          <p:nvPr userDrawn="1"/>
        </p:nvSpPr>
        <p:spPr>
          <a:xfrm>
            <a:off x="914400" y="908050"/>
            <a:ext cx="5842000" cy="1263650"/>
          </a:xfrm>
          <a:prstGeom prst="rect">
            <a:avLst/>
          </a:prstGeom>
          <a:noFill/>
        </p:spPr>
        <p:txBody>
          <a:bodyPr lIns="0" tIns="0" rIns="0" bIns="0"/>
          <a:lstStyle/>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The</a:t>
            </a:r>
          </a:p>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Health Care Law</a:t>
            </a:r>
          </a:p>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and</a:t>
            </a:r>
          </a:p>
        </p:txBody>
      </p:sp>
      <p:pic>
        <p:nvPicPr>
          <p:cNvPr id="6" name="Picture 10" descr="imgstrip.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400" y="3890963"/>
            <a:ext cx="7315200" cy="431800"/>
          </a:xfrm>
          <a:prstGeom prst="rect">
            <a:avLst/>
          </a:prstGeom>
          <a:noFill/>
          <a:ln w="9525">
            <a:noFill/>
            <a:miter lim="800000"/>
            <a:headEnd/>
            <a:tailEnd/>
          </a:ln>
        </p:spPr>
      </p:pic>
      <p:pic>
        <p:nvPicPr>
          <p:cNvPr id="7" name="Picture 11" descr="1692_0146.psd"/>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48088" y="2281238"/>
            <a:ext cx="4432300" cy="3606800"/>
          </a:xfrm>
          <a:prstGeom prst="rect">
            <a:avLst/>
          </a:prstGeom>
          <a:noFill/>
          <a:ln w="9525">
            <a:noFill/>
            <a:miter lim="800000"/>
            <a:headEnd/>
            <a:tailEnd/>
          </a:ln>
        </p:spPr>
      </p:pic>
      <p:sp>
        <p:nvSpPr>
          <p:cNvPr id="8" name="TextBox 7"/>
          <p:cNvSpPr txBox="1"/>
          <p:nvPr userDrawn="1"/>
        </p:nvSpPr>
        <p:spPr>
          <a:xfrm>
            <a:off x="917609" y="2172164"/>
            <a:ext cx="4856224" cy="1861715"/>
          </a:xfrm>
          <a:prstGeom prst="rect">
            <a:avLst/>
          </a:prstGeom>
          <a:noFill/>
        </p:spPr>
        <p:txBody>
          <a:bodyPr lIns="0" tIns="0" rIns="0" bIns="0"/>
          <a:lstStyle/>
          <a:p>
            <a:pPr fontAlgn="auto">
              <a:lnSpc>
                <a:spcPts val="5000"/>
              </a:lnSpc>
              <a:spcBef>
                <a:spcPts val="0"/>
              </a:spcBef>
              <a:spcAft>
                <a:spcPts val="0"/>
              </a:spcAft>
              <a:defRPr/>
            </a:pPr>
            <a:r>
              <a:rPr lang="en-US" sz="5500" b="1" kern="0" spc="-90" dirty="0">
                <a:gradFill flip="none" rotWithShape="1">
                  <a:gsLst>
                    <a:gs pos="0">
                      <a:srgbClr val="1C75BC"/>
                    </a:gs>
                    <a:gs pos="100000">
                      <a:srgbClr val="1C3E72"/>
                    </a:gs>
                  </a:gsLst>
                  <a:lin ang="5400000" scaled="0"/>
                  <a:tileRect/>
                </a:gradFill>
                <a:effectLst>
                  <a:outerShdw blurRad="38100" dist="12700" dir="3600000" algn="tl" rotWithShape="0">
                    <a:srgbClr val="000000">
                      <a:alpha val="43000"/>
                    </a:srgbClr>
                  </a:outerShdw>
                </a:effectLst>
                <a:latin typeface="Century Gothic"/>
                <a:cs typeface="+mn-cs"/>
              </a:rPr>
              <a:t>        </a:t>
            </a:r>
            <a:r>
              <a:rPr lang="en-US" sz="5500" b="1" kern="0" dirty="0">
                <a:gradFill flip="none" rotWithShape="1">
                  <a:gsLst>
                    <a:gs pos="0">
                      <a:srgbClr val="1C75BC"/>
                    </a:gs>
                    <a:gs pos="100000">
                      <a:srgbClr val="1C3E72"/>
                    </a:gs>
                  </a:gsLst>
                  <a:lin ang="5400000" scaled="0"/>
                  <a:tileRect/>
                </a:gradFill>
                <a:effectLst>
                  <a:outerShdw blurRad="38100" dist="12700" dir="3600000" algn="tl" rotWithShape="0">
                    <a:srgbClr val="000000">
                      <a:alpha val="43000"/>
                    </a:srgbClr>
                  </a:outerShdw>
                </a:effectLst>
                <a:latin typeface="Century Gothic"/>
                <a:cs typeface="+mn-cs"/>
              </a:rPr>
              <a:t>You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Placeholder 1"/>
          <p:cNvSpPr>
            <a:spLocks noGrp="1"/>
          </p:cNvSpPr>
          <p:nvPr>
            <p:ph type="title"/>
          </p:nvPr>
        </p:nvSpPr>
        <p:spPr>
          <a:xfrm>
            <a:off x="914400" y="475444"/>
            <a:ext cx="7772400" cy="1600200"/>
          </a:xfrm>
          <a:prstGeom prst="rect">
            <a:avLst/>
          </a:prstGeo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41781D-A17B-4427-BDDA-6A4AA209DEB2}" type="datetimeFigureOut">
              <a:rPr lang="en-US"/>
              <a:pPr>
                <a:defRPr/>
              </a:pPr>
              <a:t>5/15/2012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Cover">
    <p:spTree>
      <p:nvGrpSpPr>
        <p:cNvPr id="1" name=""/>
        <p:cNvGrpSpPr/>
        <p:nvPr/>
      </p:nvGrpSpPr>
      <p:grpSpPr>
        <a:xfrm>
          <a:off x="0" y="0"/>
          <a:ext cx="0" cy="0"/>
          <a:chOff x="0" y="0"/>
          <a:chExt cx="0" cy="0"/>
        </a:xfrm>
      </p:grpSpPr>
      <p:sp>
        <p:nvSpPr>
          <p:cNvPr id="3" name="Rectangle 4"/>
          <p:cNvSpPr/>
          <p:nvPr userDrawn="1"/>
        </p:nvSpPr>
        <p:spPr>
          <a:xfrm>
            <a:off x="0" y="465138"/>
            <a:ext cx="9144000" cy="6083300"/>
          </a:xfrm>
          <a:prstGeom prst="rect">
            <a:avLst/>
          </a:prstGeom>
          <a:gradFill>
            <a:gsLst>
              <a:gs pos="0">
                <a:schemeClr val="bg1"/>
              </a:gs>
              <a:gs pos="100000">
                <a:srgbClr val="E1F1FB"/>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userDrawn="1"/>
        </p:nvSpPr>
        <p:spPr>
          <a:xfrm>
            <a:off x="914400" y="908050"/>
            <a:ext cx="4856163" cy="1862138"/>
          </a:xfrm>
          <a:prstGeom prst="rect">
            <a:avLst/>
          </a:prstGeom>
          <a:noFill/>
        </p:spPr>
        <p:txBody>
          <a:bodyPr lIns="0" tIns="0" rIns="0" bIns="0"/>
          <a:lstStyle/>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The</a:t>
            </a:r>
          </a:p>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Affordable</a:t>
            </a:r>
          </a:p>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Care Act</a:t>
            </a:r>
          </a:p>
          <a:p>
            <a:pPr fontAlgn="auto">
              <a:lnSpc>
                <a:spcPts val="5000"/>
              </a:lnSpc>
              <a:spcBef>
                <a:spcPts val="0"/>
              </a:spcBef>
              <a:spcAft>
                <a:spcPts val="0"/>
              </a:spcAft>
              <a:defRPr/>
            </a:pPr>
            <a:r>
              <a:rPr lang="en-US" sz="5500" b="1" kern="0" spc="10" dirty="0">
                <a:solidFill>
                  <a:schemeClr val="tx1">
                    <a:lumMod val="85000"/>
                    <a:lumOff val="15000"/>
                  </a:schemeClr>
                </a:solidFill>
                <a:effectLst>
                  <a:outerShdw blurRad="38100" dist="12700" dir="3600000" algn="tl" rotWithShape="0">
                    <a:srgbClr val="000000">
                      <a:alpha val="43000"/>
                    </a:srgbClr>
                  </a:outerShdw>
                </a:effectLst>
                <a:latin typeface="Century Gothic"/>
                <a:cs typeface="+mn-cs"/>
              </a:rPr>
              <a:t>and</a:t>
            </a:r>
          </a:p>
        </p:txBody>
      </p:sp>
      <p:sp>
        <p:nvSpPr>
          <p:cNvPr id="8" name="Title Placeholder 1"/>
          <p:cNvSpPr>
            <a:spLocks noGrp="1"/>
          </p:cNvSpPr>
          <p:nvPr>
            <p:ph type="title"/>
          </p:nvPr>
        </p:nvSpPr>
        <p:spPr>
          <a:xfrm>
            <a:off x="897120" y="2819938"/>
            <a:ext cx="7315200" cy="2326204"/>
          </a:xfrm>
          <a:prstGeom prst="rect">
            <a:avLst/>
          </a:prstGeom>
        </p:spPr>
        <p:txBody>
          <a:bodyPr anchor="t" anchorCtr="0"/>
          <a:lstStyle>
            <a:lvl1pPr indent="1508760">
              <a:lnSpc>
                <a:spcPts val="5000"/>
              </a:lnSpc>
              <a:defRPr sz="5500" b="1" i="0" baseline="0">
                <a:gradFill flip="none" rotWithShape="1">
                  <a:gsLst>
                    <a:gs pos="0">
                      <a:srgbClr val="1C75BC"/>
                    </a:gs>
                    <a:gs pos="100000">
                      <a:srgbClr val="1C3E72"/>
                    </a:gs>
                  </a:gsLst>
                  <a:lin ang="5400000" scaled="0"/>
                  <a:tileRect/>
                </a:gradFill>
                <a:effectLst>
                  <a:outerShdw blurRad="38100" dist="25400" dir="5400000" algn="tl" rotWithShape="0">
                    <a:srgbClr val="000000">
                      <a:alpha val="43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bble">
    <p:spTree>
      <p:nvGrpSpPr>
        <p:cNvPr id="1" name=""/>
        <p:cNvGrpSpPr/>
        <p:nvPr/>
      </p:nvGrpSpPr>
      <p:grpSpPr>
        <a:xfrm>
          <a:off x="0" y="0"/>
          <a:ext cx="0" cy="0"/>
          <a:chOff x="0" y="0"/>
          <a:chExt cx="0" cy="0"/>
        </a:xfrm>
      </p:grpSpPr>
      <p:pic>
        <p:nvPicPr>
          <p:cNvPr id="3" name="Picture 2" descr="talkbubb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225" y="1971675"/>
            <a:ext cx="6731000" cy="4318000"/>
          </a:xfrm>
          <a:prstGeom prst="rect">
            <a:avLst/>
          </a:prstGeom>
          <a:noFill/>
          <a:ln w="9525">
            <a:noFill/>
            <a:miter lim="800000"/>
            <a:headEnd/>
            <a:tailEnd/>
          </a:ln>
        </p:spPr>
      </p:pic>
      <p:sp>
        <p:nvSpPr>
          <p:cNvPr id="4" name="Title Placeholder 1"/>
          <p:cNvSpPr txBox="1">
            <a:spLocks/>
          </p:cNvSpPr>
          <p:nvPr userDrawn="1"/>
        </p:nvSpPr>
        <p:spPr>
          <a:xfrm>
            <a:off x="914400" y="1054100"/>
            <a:ext cx="7315200" cy="485775"/>
          </a:xfrm>
          <a:prstGeom prst="rect">
            <a:avLst/>
          </a:prstGeom>
        </p:spPr>
        <p:txBody>
          <a:bodyPr lIns="0" tIns="0" rIns="0" bIns="0" anchor="ctr"/>
          <a:lstStyle>
            <a:lvl1pPr algn="l" defTabSz="457200" rtl="0" eaLnBrk="1" latinLnBrk="0" hangingPunct="1">
              <a:spcBef>
                <a:spcPct val="0"/>
              </a:spcBef>
              <a:buNone/>
              <a:defRPr sz="3000" b="1" i="0" kern="1200">
                <a:solidFill>
                  <a:srgbClr val="3573A8"/>
                </a:solidFill>
                <a:latin typeface="Century Gothic"/>
                <a:ea typeface="+mj-ea"/>
                <a:cs typeface="+mj-cs"/>
              </a:defRPr>
            </a:lvl1pPr>
          </a:lstStyle>
          <a:p>
            <a:pPr fontAlgn="auto">
              <a:spcAft>
                <a:spcPts val="0"/>
              </a:spcAft>
              <a:defRPr/>
            </a:pPr>
            <a:r>
              <a:rPr lang="en-US" sz="3400" b="0" i="1" dirty="0" smtClean="0"/>
              <a:t>Who benefits?</a:t>
            </a:r>
            <a:endParaRPr lang="en-US" sz="3400" b="0" i="1" dirty="0"/>
          </a:p>
        </p:txBody>
      </p:sp>
      <p:sp>
        <p:nvSpPr>
          <p:cNvPr id="2" name="Title 1"/>
          <p:cNvSpPr>
            <a:spLocks noGrp="1"/>
          </p:cNvSpPr>
          <p:nvPr>
            <p:ph type="title"/>
          </p:nvPr>
        </p:nvSpPr>
        <p:spPr>
          <a:xfrm>
            <a:off x="914400" y="466804"/>
            <a:ext cx="7772400" cy="906956"/>
          </a:xfrm>
        </p:spPr>
        <p:txBody>
          <a:bodyPr/>
          <a:lstStyle>
            <a:lvl1pPr>
              <a:defRPr sz="2200" b="1" i="0" spc="-1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1092-884F-4DD6-AC1A-E10DE503B584}"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236283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4"/>
          <p:cNvSpPr/>
          <p:nvPr userDrawn="1"/>
        </p:nvSpPr>
        <p:spPr>
          <a:xfrm>
            <a:off x="0" y="465138"/>
            <a:ext cx="9144000" cy="6083300"/>
          </a:xfrm>
          <a:prstGeom prst="rect">
            <a:avLst/>
          </a:prstGeom>
          <a:gradFill>
            <a:gsLst>
              <a:gs pos="0">
                <a:schemeClr val="bg1"/>
              </a:gs>
              <a:gs pos="100000">
                <a:srgbClr val="E1F1FB"/>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D1092-884F-4DD6-AC1A-E10DE503B584}"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14863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D1092-884F-4DD6-AC1A-E10DE503B584}"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33641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D1092-884F-4DD6-AC1A-E10DE503B584}" type="datetimeFigureOut">
              <a:rPr lang="en-US" smtClean="0"/>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211270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D1092-884F-4DD6-AC1A-E10DE503B584}" type="datetimeFigureOut">
              <a:rPr lang="en-US" smtClean="0"/>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27500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D1092-884F-4DD6-AC1A-E10DE503B584}" type="datetimeFigureOut">
              <a:rPr lang="en-US" smtClean="0"/>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14065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1092-884F-4DD6-AC1A-E10DE503B584}"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289507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1092-884F-4DD6-AC1A-E10DE503B584}"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4FFA5-EE61-42B8-ACC8-E8CBD4D92EA1}" type="slidenum">
              <a:rPr lang="en-US" smtClean="0"/>
              <a:t>‹#›</a:t>
            </a:fld>
            <a:endParaRPr lang="en-US"/>
          </a:p>
        </p:txBody>
      </p:sp>
    </p:spTree>
    <p:extLst>
      <p:ext uri="{BB962C8B-B14F-4D97-AF65-F5344CB8AC3E}">
        <p14:creationId xmlns:p14="http://schemas.microsoft.com/office/powerpoint/2010/main" val="413580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465138"/>
            <a:ext cx="9144000" cy="6392862"/>
          </a:xfrm>
          <a:prstGeom prst="rect">
            <a:avLst/>
          </a:prstGeom>
          <a:gradFill>
            <a:gsLst>
              <a:gs pos="0">
                <a:schemeClr val="bg1"/>
              </a:gs>
              <a:gs pos="100000">
                <a:srgbClr val="E1F1FB"/>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4" descr="healthcare.logo.pdf"/>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917575" y="161925"/>
            <a:ext cx="1441450" cy="182563"/>
          </a:xfrm>
          <a:prstGeom prst="rect">
            <a:avLst/>
          </a:prstGeom>
          <a:noFill/>
          <a:ln w="9525">
            <a:noFill/>
            <a:miter lim="800000"/>
            <a:headEnd/>
            <a:tailEnd/>
          </a:ln>
        </p:spPr>
      </p:pic>
      <p:pic>
        <p:nvPicPr>
          <p:cNvPr id="16" name="Picture 9" descr="horizontalrule.pd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85763"/>
            <a:ext cx="9144000" cy="79375"/>
          </a:xfrm>
          <a:prstGeom prst="rect">
            <a:avLst/>
          </a:prstGeom>
          <a:noFill/>
          <a:ln w="9525">
            <a:noFill/>
            <a:miter lim="800000"/>
            <a:headEnd/>
            <a:tailEnd/>
          </a:ln>
        </p:spPr>
      </p:pic>
      <p:pic>
        <p:nvPicPr>
          <p:cNvPr id="17" name="Picture 5" descr="imgstrip.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583363"/>
            <a:ext cx="4794250" cy="28257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D1092-884F-4DD6-AC1A-E10DE503B584}" type="datetimeFigureOut">
              <a:rPr lang="en-US" smtClean="0"/>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4FFA5-EE61-42B8-ACC8-E8CBD4D92EA1}" type="slidenum">
              <a:rPr lang="en-US" smtClean="0"/>
              <a:t>‹#›</a:t>
            </a:fld>
            <a:endParaRPr lang="en-US"/>
          </a:p>
        </p:txBody>
      </p:sp>
    </p:spTree>
    <p:extLst>
      <p:ext uri="{BB962C8B-B14F-4D97-AF65-F5344CB8AC3E}">
        <p14:creationId xmlns:p14="http://schemas.microsoft.com/office/powerpoint/2010/main" val="7314826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57200" rtl="0" eaLnBrk="1" fontAlgn="base" latinLnBrk="0" hangingPunct="1">
        <a:lnSpc>
          <a:spcPts val="3000"/>
        </a:lnSpc>
        <a:spcBef>
          <a:spcPct val="0"/>
        </a:spcBef>
        <a:spcAft>
          <a:spcPct val="0"/>
        </a:spcAft>
        <a:buNone/>
        <a:defRPr lang="en-US" sz="2800" b="1" kern="1200" spc="-60" dirty="0">
          <a:solidFill>
            <a:srgbClr val="3573A8"/>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465138"/>
            <a:ext cx="9144000" cy="6392862"/>
          </a:xfrm>
          <a:prstGeom prst="rect">
            <a:avLst/>
          </a:prstGeom>
          <a:gradFill>
            <a:gsLst>
              <a:gs pos="0">
                <a:schemeClr val="bg1"/>
              </a:gs>
              <a:gs pos="100000">
                <a:srgbClr val="E1F1FB"/>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4" descr="healthcare.logo.pdf"/>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917575" y="161925"/>
            <a:ext cx="1441450" cy="182563"/>
          </a:xfrm>
          <a:prstGeom prst="rect">
            <a:avLst/>
          </a:prstGeom>
          <a:noFill/>
          <a:ln w="9525">
            <a:noFill/>
            <a:miter lim="800000"/>
            <a:headEnd/>
            <a:tailEnd/>
          </a:ln>
        </p:spPr>
      </p:pic>
      <p:pic>
        <p:nvPicPr>
          <p:cNvPr id="1028" name="Picture 9" descr="horizontalrule.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85763"/>
            <a:ext cx="9144000" cy="79375"/>
          </a:xfrm>
          <a:prstGeom prst="rect">
            <a:avLst/>
          </a:prstGeom>
          <a:noFill/>
          <a:ln w="9525">
            <a:noFill/>
            <a:miter lim="800000"/>
            <a:headEnd/>
            <a:tailEnd/>
          </a:ln>
        </p:spPr>
      </p:pic>
      <p:sp>
        <p:nvSpPr>
          <p:cNvPr id="2" name="Title Placeholder 1"/>
          <p:cNvSpPr>
            <a:spLocks noGrp="1"/>
          </p:cNvSpPr>
          <p:nvPr>
            <p:ph type="title"/>
          </p:nvPr>
        </p:nvSpPr>
        <p:spPr>
          <a:xfrm>
            <a:off x="914400" y="474663"/>
            <a:ext cx="7318375" cy="16002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30" name="Text Placeholder 2"/>
          <p:cNvSpPr>
            <a:spLocks noGrp="1"/>
          </p:cNvSpPr>
          <p:nvPr>
            <p:ph type="body" idx="1"/>
          </p:nvPr>
        </p:nvSpPr>
        <p:spPr bwMode="auto">
          <a:xfrm>
            <a:off x="917575" y="2082800"/>
            <a:ext cx="7315200" cy="4449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8" descr="imgstrip.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94250" y="6583363"/>
            <a:ext cx="4359275" cy="282575"/>
          </a:xfrm>
          <a:prstGeom prst="rect">
            <a:avLst/>
          </a:prstGeom>
          <a:noFill/>
          <a:ln w="9525">
            <a:noFill/>
            <a:miter lim="800000"/>
            <a:headEnd/>
            <a:tailEnd/>
          </a:ln>
        </p:spPr>
      </p:pic>
      <p:pic>
        <p:nvPicPr>
          <p:cNvPr id="1032" name="Picture 5" descr="imgstrip.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83363"/>
            <a:ext cx="4794250" cy="282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Lst>
  <p:txStyles>
    <p:titleStyle>
      <a:lvl1pPr algn="l" defTabSz="457200" rtl="0" fontAlgn="base">
        <a:lnSpc>
          <a:spcPts val="3000"/>
        </a:lnSpc>
        <a:spcBef>
          <a:spcPct val="0"/>
        </a:spcBef>
        <a:spcAft>
          <a:spcPct val="0"/>
        </a:spcAft>
        <a:defRPr sz="2600" b="1" kern="1200" spc="-60">
          <a:solidFill>
            <a:srgbClr val="3573A8"/>
          </a:solidFill>
          <a:latin typeface="Century Gothic"/>
          <a:ea typeface="+mj-ea"/>
          <a:cs typeface="+mj-cs"/>
        </a:defRPr>
      </a:lvl1pPr>
      <a:lvl2pPr algn="l" defTabSz="457200" rtl="0" fontAlgn="base">
        <a:lnSpc>
          <a:spcPts val="3000"/>
        </a:lnSpc>
        <a:spcBef>
          <a:spcPct val="0"/>
        </a:spcBef>
        <a:spcAft>
          <a:spcPct val="0"/>
        </a:spcAft>
        <a:defRPr sz="2600" b="1">
          <a:solidFill>
            <a:srgbClr val="3573A8"/>
          </a:solidFill>
          <a:latin typeface="Century Gothic" pitchFamily="34" charset="0"/>
        </a:defRPr>
      </a:lvl2pPr>
      <a:lvl3pPr algn="l" defTabSz="457200" rtl="0" fontAlgn="base">
        <a:lnSpc>
          <a:spcPts val="3000"/>
        </a:lnSpc>
        <a:spcBef>
          <a:spcPct val="0"/>
        </a:spcBef>
        <a:spcAft>
          <a:spcPct val="0"/>
        </a:spcAft>
        <a:defRPr sz="2600" b="1">
          <a:solidFill>
            <a:srgbClr val="3573A8"/>
          </a:solidFill>
          <a:latin typeface="Century Gothic" pitchFamily="34" charset="0"/>
        </a:defRPr>
      </a:lvl3pPr>
      <a:lvl4pPr algn="l" defTabSz="457200" rtl="0" fontAlgn="base">
        <a:lnSpc>
          <a:spcPts val="3000"/>
        </a:lnSpc>
        <a:spcBef>
          <a:spcPct val="0"/>
        </a:spcBef>
        <a:spcAft>
          <a:spcPct val="0"/>
        </a:spcAft>
        <a:defRPr sz="2600" b="1">
          <a:solidFill>
            <a:srgbClr val="3573A8"/>
          </a:solidFill>
          <a:latin typeface="Century Gothic" pitchFamily="34" charset="0"/>
        </a:defRPr>
      </a:lvl4pPr>
      <a:lvl5pPr algn="l" defTabSz="457200" rtl="0" fontAlgn="base">
        <a:lnSpc>
          <a:spcPts val="3000"/>
        </a:lnSpc>
        <a:spcBef>
          <a:spcPct val="0"/>
        </a:spcBef>
        <a:spcAft>
          <a:spcPct val="0"/>
        </a:spcAft>
        <a:defRPr sz="2600" b="1">
          <a:solidFill>
            <a:srgbClr val="3573A8"/>
          </a:solidFill>
          <a:latin typeface="Century Gothic" pitchFamily="34" charset="0"/>
        </a:defRPr>
      </a:lvl5pPr>
      <a:lvl6pPr marL="457200" algn="l" defTabSz="457200" rtl="0" fontAlgn="base">
        <a:lnSpc>
          <a:spcPts val="3000"/>
        </a:lnSpc>
        <a:spcBef>
          <a:spcPct val="0"/>
        </a:spcBef>
        <a:spcAft>
          <a:spcPct val="0"/>
        </a:spcAft>
        <a:defRPr sz="2600" b="1">
          <a:solidFill>
            <a:srgbClr val="3573A8"/>
          </a:solidFill>
          <a:latin typeface="Century Gothic" pitchFamily="34" charset="0"/>
        </a:defRPr>
      </a:lvl6pPr>
      <a:lvl7pPr marL="914400" algn="l" defTabSz="457200" rtl="0" fontAlgn="base">
        <a:lnSpc>
          <a:spcPts val="3000"/>
        </a:lnSpc>
        <a:spcBef>
          <a:spcPct val="0"/>
        </a:spcBef>
        <a:spcAft>
          <a:spcPct val="0"/>
        </a:spcAft>
        <a:defRPr sz="2600" b="1">
          <a:solidFill>
            <a:srgbClr val="3573A8"/>
          </a:solidFill>
          <a:latin typeface="Century Gothic" pitchFamily="34" charset="0"/>
        </a:defRPr>
      </a:lvl7pPr>
      <a:lvl8pPr marL="1371600" algn="l" defTabSz="457200" rtl="0" fontAlgn="base">
        <a:lnSpc>
          <a:spcPts val="3000"/>
        </a:lnSpc>
        <a:spcBef>
          <a:spcPct val="0"/>
        </a:spcBef>
        <a:spcAft>
          <a:spcPct val="0"/>
        </a:spcAft>
        <a:defRPr sz="2600" b="1">
          <a:solidFill>
            <a:srgbClr val="3573A8"/>
          </a:solidFill>
          <a:latin typeface="Century Gothic" pitchFamily="34" charset="0"/>
        </a:defRPr>
      </a:lvl8pPr>
      <a:lvl9pPr marL="1828800" algn="l" defTabSz="457200" rtl="0" fontAlgn="base">
        <a:lnSpc>
          <a:spcPts val="3000"/>
        </a:lnSpc>
        <a:spcBef>
          <a:spcPct val="0"/>
        </a:spcBef>
        <a:spcAft>
          <a:spcPct val="0"/>
        </a:spcAft>
        <a:defRPr sz="2600" b="1">
          <a:solidFill>
            <a:srgbClr val="3573A8"/>
          </a:solidFill>
          <a:latin typeface="Century Gothic" pitchFamily="34" charset="0"/>
        </a:defRPr>
      </a:lvl9pPr>
    </p:titleStyle>
    <p:bodyStyle>
      <a:lvl1pPr marL="342900" indent="-342900" algn="l" defTabSz="457200" rtl="0" fontAlgn="base">
        <a:spcBef>
          <a:spcPct val="20000"/>
        </a:spcBef>
        <a:spcAft>
          <a:spcPct val="0"/>
        </a:spcAft>
        <a:buFont typeface="Arial" charset="0"/>
        <a:buChar char="•"/>
        <a:defRPr sz="2200" kern="1200">
          <a:solidFill>
            <a:schemeClr val="tx1"/>
          </a:solidFill>
          <a:latin typeface="Helvetica"/>
          <a:ea typeface="+mn-ea"/>
          <a:cs typeface="+mn-cs"/>
        </a:defRPr>
      </a:lvl1pPr>
      <a:lvl2pPr marL="742950" indent="-285750" algn="l" defTabSz="457200" rtl="0" fontAlgn="base">
        <a:spcBef>
          <a:spcPct val="20000"/>
        </a:spcBef>
        <a:spcAft>
          <a:spcPct val="0"/>
        </a:spcAft>
        <a:buFont typeface="Arial" charset="0"/>
        <a:buChar char="–"/>
        <a:defRPr kern="1200">
          <a:solidFill>
            <a:schemeClr val="tx1"/>
          </a:solidFill>
          <a:latin typeface="Helvetica"/>
          <a:ea typeface="+mn-ea"/>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Helvetica"/>
          <a:ea typeface="+mn-ea"/>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Helvetica"/>
          <a:ea typeface="+mn-ea"/>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hyperlink" Target="http://www.healthcare.gov/preven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pcip.gov/"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ihs.gov/"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ihs.gov/PublicAffairs/DirCorner"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878388"/>
            <a:ext cx="1176338" cy="933450"/>
          </a:xfrm>
          <a:prstGeom prst="rect">
            <a:avLst/>
          </a:prstGeom>
          <a:noFill/>
        </p:spPr>
        <p:txBody>
          <a:bodyPr lIns="0" tIns="0" rIns="0" bIns="0">
            <a:spAutoFit/>
          </a:bodyPr>
          <a:lstStyle/>
          <a:p>
            <a:pPr fontAlgn="auto">
              <a:lnSpc>
                <a:spcPts val="1820"/>
              </a:lnSpc>
              <a:spcBef>
                <a:spcPts val="0"/>
              </a:spcBef>
              <a:spcAft>
                <a:spcPts val="0"/>
              </a:spcAft>
              <a:defRPr/>
            </a:pPr>
            <a:r>
              <a:rPr lang="en-US" sz="1400" dirty="0">
                <a:solidFill>
                  <a:schemeClr val="tx1">
                    <a:lumMod val="50000"/>
                    <a:lumOff val="50000"/>
                  </a:schemeClr>
                </a:solidFill>
                <a:latin typeface="Helvetica"/>
                <a:cs typeface="+mn-cs"/>
              </a:rPr>
              <a:t>Date:</a:t>
            </a:r>
          </a:p>
          <a:p>
            <a:pPr fontAlgn="auto">
              <a:lnSpc>
                <a:spcPts val="1820"/>
              </a:lnSpc>
              <a:spcBef>
                <a:spcPts val="0"/>
              </a:spcBef>
              <a:spcAft>
                <a:spcPts val="0"/>
              </a:spcAft>
              <a:defRPr/>
            </a:pPr>
            <a:r>
              <a:rPr lang="en-US" sz="1400" dirty="0">
                <a:solidFill>
                  <a:schemeClr val="tx1">
                    <a:lumMod val="50000"/>
                    <a:lumOff val="50000"/>
                  </a:schemeClr>
                </a:solidFill>
                <a:latin typeface="Helvetica"/>
                <a:cs typeface="+mn-cs"/>
              </a:rPr>
              <a:t>Presented By:</a:t>
            </a:r>
          </a:p>
          <a:p>
            <a:pPr fontAlgn="auto">
              <a:lnSpc>
                <a:spcPts val="1820"/>
              </a:lnSpc>
              <a:spcBef>
                <a:spcPts val="0"/>
              </a:spcBef>
              <a:spcAft>
                <a:spcPts val="0"/>
              </a:spcAft>
              <a:defRPr/>
            </a:pPr>
            <a:r>
              <a:rPr lang="en-US" sz="1400" dirty="0">
                <a:solidFill>
                  <a:schemeClr val="tx1">
                    <a:lumMod val="50000"/>
                    <a:lumOff val="50000"/>
                  </a:schemeClr>
                </a:solidFill>
                <a:latin typeface="Helvetica"/>
                <a:cs typeface="+mn-cs"/>
              </a:rPr>
              <a:t>Contact Info:</a:t>
            </a:r>
          </a:p>
        </p:txBody>
      </p:sp>
      <p:sp>
        <p:nvSpPr>
          <p:cNvPr id="7170" name="TextBox 3"/>
          <p:cNvSpPr txBox="1">
            <a:spLocks noChangeArrowheads="1"/>
          </p:cNvSpPr>
          <p:nvPr/>
        </p:nvSpPr>
        <p:spPr bwMode="auto">
          <a:xfrm>
            <a:off x="2090738" y="4878388"/>
            <a:ext cx="2160588" cy="461665"/>
          </a:xfrm>
          <a:prstGeom prst="rect">
            <a:avLst/>
          </a:prstGeom>
          <a:noFill/>
          <a:ln w="9525">
            <a:noFill/>
            <a:miter lim="800000"/>
            <a:headEnd/>
            <a:tailEnd/>
          </a:ln>
        </p:spPr>
        <p:txBody>
          <a:bodyPr lIns="0" tIns="0" rIns="0" bIns="0">
            <a:spAutoFit/>
          </a:bodyPr>
          <a:lstStyle/>
          <a:p>
            <a:pPr>
              <a:lnSpc>
                <a:spcPts val="1825"/>
              </a:lnSpc>
            </a:pPr>
            <a:endParaRPr lang="en-US" sz="1400" dirty="0">
              <a:latin typeface="Helvetica" pitchFamily="34" charset="0"/>
            </a:endParaRPr>
          </a:p>
          <a:p>
            <a:pPr>
              <a:lnSpc>
                <a:spcPts val="1825"/>
              </a:lnSpc>
            </a:pPr>
            <a:endParaRPr lang="en-US" sz="1400" dirty="0">
              <a:latin typeface="Helvetica" pitchFamily="34" charset="0"/>
            </a:endParaRPr>
          </a:p>
        </p:txBody>
      </p:sp>
      <p:sp>
        <p:nvSpPr>
          <p:cNvPr id="2" name="Title 1"/>
          <p:cNvSpPr>
            <a:spLocks noGrp="1"/>
          </p:cNvSpPr>
          <p:nvPr>
            <p:ph type="ctrTitle"/>
          </p:nvPr>
        </p:nvSpPr>
        <p:spPr>
          <a:xfrm>
            <a:off x="685800" y="593560"/>
            <a:ext cx="5867400" cy="2791326"/>
          </a:xfrm>
        </p:spPr>
        <p:txBody>
          <a:bodyPr>
            <a:normAutofit/>
          </a:bodyPr>
          <a:lstStyle/>
          <a:p>
            <a:pPr>
              <a:lnSpc>
                <a:spcPct val="100000"/>
              </a:lnSpc>
              <a:spcBef>
                <a:spcPts val="1200"/>
              </a:spcBef>
              <a:spcAft>
                <a:spcPts val="1200"/>
              </a:spcAft>
            </a:pPr>
            <a:r>
              <a:rPr lang="en-US" spc="10" dirty="0">
                <a:solidFill>
                  <a:schemeClr val="tx1">
                    <a:lumMod val="85000"/>
                    <a:lumOff val="15000"/>
                  </a:schemeClr>
                </a:solidFill>
              </a:rPr>
              <a:t>The</a:t>
            </a:r>
            <a:br>
              <a:rPr lang="en-US" spc="10" dirty="0">
                <a:solidFill>
                  <a:schemeClr val="tx1">
                    <a:lumMod val="85000"/>
                    <a:lumOff val="15000"/>
                  </a:schemeClr>
                </a:solidFill>
              </a:rPr>
            </a:br>
            <a:r>
              <a:rPr lang="en-US" spc="10" dirty="0">
                <a:solidFill>
                  <a:schemeClr val="tx1">
                    <a:lumMod val="85000"/>
                    <a:lumOff val="15000"/>
                  </a:schemeClr>
                </a:solidFill>
              </a:rPr>
              <a:t>Health Care Law</a:t>
            </a:r>
            <a:br>
              <a:rPr lang="en-US" spc="10" dirty="0">
                <a:solidFill>
                  <a:schemeClr val="tx1">
                    <a:lumMod val="85000"/>
                    <a:lumOff val="15000"/>
                  </a:schemeClr>
                </a:solidFill>
              </a:rPr>
            </a:br>
            <a:r>
              <a:rPr lang="en-US" spc="10" dirty="0">
                <a:solidFill>
                  <a:schemeClr val="tx1">
                    <a:lumMod val="85000"/>
                    <a:lumOff val="15000"/>
                  </a:schemeClr>
                </a:solidFill>
              </a:rPr>
              <a:t>and </a:t>
            </a:r>
            <a:r>
              <a:rPr lang="en-US" dirty="0"/>
              <a:t>You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33" y="2350855"/>
            <a:ext cx="8386868" cy="4146196"/>
          </a:xfrm>
        </p:spPr>
        <p:txBody>
          <a:bodyPr/>
          <a:lstStyle/>
          <a:p>
            <a:pPr marL="457200" lvl="1" indent="-457200">
              <a:buFont typeface="Arial" pitchFamily="34" charset="0"/>
              <a:buChar char="•"/>
            </a:pPr>
            <a:r>
              <a:rPr lang="en-US" sz="2600" b="1" dirty="0" smtClean="0">
                <a:latin typeface="Calibri" pitchFamily="34" charset="0"/>
                <a:cs typeface="Calibri" pitchFamily="34" charset="0"/>
              </a:rPr>
              <a:t>In </a:t>
            </a:r>
            <a:r>
              <a:rPr lang="en-US" sz="2600" b="1" dirty="0" smtClean="0">
                <a:latin typeface="Calibri" pitchFamily="34" charset="0"/>
                <a:cs typeface="Calibri" pitchFamily="34" charset="0"/>
              </a:rPr>
              <a:t>addition to IHS, choices for health care coverage include:</a:t>
            </a:r>
            <a:endParaRPr lang="en-US" sz="2600" dirty="0" smtClean="0">
              <a:latin typeface="Calibri" pitchFamily="34" charset="0"/>
              <a:cs typeface="Calibri" pitchFamily="34" charset="0"/>
            </a:endParaRPr>
          </a:p>
          <a:p>
            <a:pPr marL="742950" lvl="2" indent="-342900">
              <a:buFontTx/>
              <a:buChar char="-"/>
            </a:pPr>
            <a:r>
              <a:rPr lang="en-US" sz="2600" dirty="0" smtClean="0">
                <a:latin typeface="Calibri" pitchFamily="34" charset="0"/>
                <a:cs typeface="Calibri" pitchFamily="34" charset="0"/>
              </a:rPr>
              <a:t>Greater Access to Medicaid</a:t>
            </a:r>
          </a:p>
          <a:p>
            <a:pPr marL="742950" lvl="2" indent="-342900">
              <a:buFontTx/>
              <a:buChar char="-"/>
            </a:pPr>
            <a:r>
              <a:rPr lang="en-US" sz="2600" dirty="0" smtClean="0">
                <a:latin typeface="Calibri" pitchFamily="34" charset="0"/>
                <a:cs typeface="Calibri" pitchFamily="34" charset="0"/>
              </a:rPr>
              <a:t>Private Insurance through the Affordable Insurance Exchanges</a:t>
            </a:r>
          </a:p>
          <a:p>
            <a:pPr marL="742950" lvl="2" indent="-342900">
              <a:buFontTx/>
              <a:buChar char="-"/>
            </a:pPr>
            <a:r>
              <a:rPr lang="en-US" sz="2600" dirty="0" smtClean="0">
                <a:latin typeface="Calibri" pitchFamily="34" charset="0"/>
                <a:cs typeface="Calibri" pitchFamily="34" charset="0"/>
              </a:rPr>
              <a:t>Access to the Federal Employees Health Benefits program for tribal </a:t>
            </a:r>
            <a:r>
              <a:rPr lang="en-US" sz="2600" dirty="0">
                <a:latin typeface="Calibri" pitchFamily="34" charset="0"/>
                <a:cs typeface="Calibri" pitchFamily="34" charset="0"/>
              </a:rPr>
              <a:t>e</a:t>
            </a:r>
            <a:r>
              <a:rPr lang="en-US" sz="2600" dirty="0" smtClean="0">
                <a:latin typeface="Calibri" pitchFamily="34" charset="0"/>
                <a:cs typeface="Calibri" pitchFamily="34" charset="0"/>
              </a:rPr>
              <a:t>mployees</a:t>
            </a:r>
          </a:p>
          <a:p>
            <a:pPr marL="742950" lvl="2" indent="-342900">
              <a:buFontTx/>
              <a:buChar char="-"/>
            </a:pPr>
            <a:endParaRPr lang="en-US" sz="1100" dirty="0" smtClean="0">
              <a:latin typeface="Calibri" pitchFamily="34" charset="0"/>
              <a:cs typeface="Calibri" pitchFamily="34" charset="0"/>
            </a:endParaRPr>
          </a:p>
          <a:p>
            <a:pPr marL="742950" lvl="2" indent="-342900" algn="ctr">
              <a:buNone/>
            </a:pPr>
            <a:r>
              <a:rPr lang="en-US" sz="2400" i="1" dirty="0" smtClean="0">
                <a:latin typeface="Calibri" pitchFamily="34" charset="0"/>
                <a:cs typeface="Calibri" pitchFamily="34" charset="0"/>
              </a:rPr>
              <a:t>Offering more options for health care is an extension of the U.S. Government’s Trust Responsibility </a:t>
            </a:r>
            <a:endParaRPr lang="en-US" dirty="0" smtClean="0"/>
          </a:p>
        </p:txBody>
      </p:sp>
      <p:sp>
        <p:nvSpPr>
          <p:cNvPr id="2" name="Title 1"/>
          <p:cNvSpPr>
            <a:spLocks noGrp="1"/>
          </p:cNvSpPr>
          <p:nvPr>
            <p:ph type="title"/>
          </p:nvPr>
        </p:nvSpPr>
        <p:spPr>
          <a:xfrm>
            <a:off x="163772" y="532263"/>
            <a:ext cx="5568288" cy="1665025"/>
          </a:xfrm>
        </p:spPr>
        <p:txBody>
          <a:bodyPr>
            <a:normAutofit/>
          </a:bodyPr>
          <a:lstStyle/>
          <a:p>
            <a:pPr algn="ctr" fontAlgn="auto">
              <a:spcAft>
                <a:spcPts val="0"/>
              </a:spcAft>
              <a:defRPr/>
            </a:pPr>
            <a:r>
              <a:rPr lang="en-US" sz="3200" dirty="0" smtClean="0"/>
              <a:t>Giving Indian Country More Choices for Health Care</a:t>
            </a:r>
            <a:endParaRPr lang="en-US" sz="3200" dirty="0"/>
          </a:p>
        </p:txBody>
      </p:sp>
      <p:pic>
        <p:nvPicPr>
          <p:cNvPr id="2051" name="Picture 3" descr="Alaska People - Father and Daugh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2812" y="683833"/>
            <a:ext cx="2241406" cy="156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2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031" y="1969478"/>
            <a:ext cx="8360228" cy="4220308"/>
          </a:xfrm>
        </p:spPr>
        <p:txBody>
          <a:bodyPr/>
          <a:lstStyle/>
          <a:p>
            <a:pPr>
              <a:spcBef>
                <a:spcPts val="1200"/>
              </a:spcBef>
              <a:spcAft>
                <a:spcPts val="600"/>
              </a:spcAft>
            </a:pPr>
            <a:r>
              <a:rPr lang="en-US" sz="2400" dirty="0" smtClean="0"/>
              <a:t>Today, the median income of American Indian and Alaska Native households is $35,000. This compares with $50,000 for the nation as a whole.</a:t>
            </a:r>
          </a:p>
          <a:p>
            <a:pPr>
              <a:spcBef>
                <a:spcPts val="1200"/>
              </a:spcBef>
              <a:spcAft>
                <a:spcPts val="600"/>
              </a:spcAft>
            </a:pPr>
            <a:r>
              <a:rPr lang="en-US" sz="2400" dirty="0" smtClean="0"/>
              <a:t>Starting in 2014, more AI/ANs will qualify for Medicaid based on income alone.</a:t>
            </a:r>
          </a:p>
          <a:p>
            <a:pPr>
              <a:spcBef>
                <a:spcPts val="1200"/>
              </a:spcBef>
              <a:spcAft>
                <a:spcPts val="600"/>
              </a:spcAft>
            </a:pPr>
            <a:r>
              <a:rPr lang="en-US" sz="2400" dirty="0" smtClean="0"/>
              <a:t>No premiums or deductibles for AI/ANs who are eligible to receive IHS or tribal 638 services, and no copays for services received from an Indian health care provider or through referral under contract health services</a:t>
            </a:r>
            <a:r>
              <a:rPr lang="en-US" sz="2400" dirty="0" smtClean="0"/>
              <a:t>.</a:t>
            </a:r>
            <a:endParaRPr lang="en-US" dirty="0"/>
          </a:p>
        </p:txBody>
      </p:sp>
      <p:sp>
        <p:nvSpPr>
          <p:cNvPr id="3" name="Title 2"/>
          <p:cNvSpPr>
            <a:spLocks noGrp="1"/>
          </p:cNvSpPr>
          <p:nvPr>
            <p:ph type="title"/>
          </p:nvPr>
        </p:nvSpPr>
        <p:spPr/>
        <p:txBody>
          <a:bodyPr/>
          <a:lstStyle/>
          <a:p>
            <a:r>
              <a:rPr lang="en-US" sz="2800" dirty="0" smtClean="0"/>
              <a:t>Giving Indian Country More Choices for Health Care: Medicaid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8484" y="1922184"/>
            <a:ext cx="6346209" cy="4061519"/>
          </a:xfrm>
        </p:spPr>
        <p:txBody>
          <a:bodyPr>
            <a:normAutofit/>
          </a:bodyPr>
          <a:lstStyle/>
          <a:p>
            <a:r>
              <a:rPr lang="en-US" dirty="0" smtClean="0">
                <a:latin typeface="Helvetica" pitchFamily="34" charset="0"/>
              </a:rPr>
              <a:t>Your </a:t>
            </a:r>
            <a:r>
              <a:rPr lang="en-US" dirty="0" smtClean="0">
                <a:latin typeface="Helvetica" pitchFamily="34" charset="0"/>
              </a:rPr>
              <a:t>insurance premiums will cost less if you have an income up to $89,000 for a family of four or $112,000 in Alaska.</a:t>
            </a:r>
          </a:p>
          <a:p>
            <a:endParaRPr lang="en-US" sz="1100" dirty="0" smtClean="0">
              <a:latin typeface="Helvetica" pitchFamily="34" charset="0"/>
            </a:endParaRPr>
          </a:p>
          <a:p>
            <a:r>
              <a:rPr lang="en-US" dirty="0" smtClean="0">
                <a:latin typeface="Helvetica" pitchFamily="34" charset="0"/>
              </a:rPr>
              <a:t>No out-of-pocket costs (copays or deductibles) if you choose IHS as your provider in your insurance network.</a:t>
            </a:r>
          </a:p>
          <a:p>
            <a:endParaRPr lang="en-US" sz="1100" dirty="0" smtClean="0">
              <a:latin typeface="Helvetica" pitchFamily="34" charset="0"/>
            </a:endParaRPr>
          </a:p>
          <a:p>
            <a:r>
              <a:rPr lang="en-US" dirty="0" smtClean="0">
                <a:latin typeface="Helvetica" pitchFamily="34" charset="0"/>
              </a:rPr>
              <a:t>No out-of-pocket costs with any health care provider if your income is under $67,000 for a family of four</a:t>
            </a:r>
            <a:r>
              <a:rPr lang="en-US" dirty="0" smtClean="0">
                <a:latin typeface="Helvetica" pitchFamily="34" charset="0"/>
              </a:rPr>
              <a:t>.</a:t>
            </a:r>
            <a:endParaRPr lang="en-US" dirty="0" smtClean="0">
              <a:latin typeface="Helvetica" pitchFamily="34" charset="0"/>
            </a:endParaRPr>
          </a:p>
        </p:txBody>
      </p:sp>
      <p:sp>
        <p:nvSpPr>
          <p:cNvPr id="2" name="Title 1"/>
          <p:cNvSpPr>
            <a:spLocks noGrp="1"/>
          </p:cNvSpPr>
          <p:nvPr>
            <p:ph type="title"/>
          </p:nvPr>
        </p:nvSpPr>
        <p:spPr>
          <a:xfrm>
            <a:off x="395785" y="614148"/>
            <a:ext cx="8488908" cy="1091821"/>
          </a:xfrm>
        </p:spPr>
        <p:txBody>
          <a:bodyPr>
            <a:normAutofit/>
          </a:bodyPr>
          <a:lstStyle/>
          <a:p>
            <a:pPr algn="ctr" fontAlgn="auto">
              <a:spcAft>
                <a:spcPts val="0"/>
              </a:spcAft>
              <a:defRPr/>
            </a:pPr>
            <a:r>
              <a:rPr lang="en-US" sz="2800" dirty="0" smtClean="0"/>
              <a:t>Giving Indian Country More Choices for Health Care: Insurance Exchanges </a:t>
            </a:r>
            <a:endParaRPr lang="en-US" sz="2000" dirty="0"/>
          </a:p>
        </p:txBody>
      </p:sp>
      <p:pic>
        <p:nvPicPr>
          <p:cNvPr id="1026" name="Picture 2" descr="little boy danc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784" y="2407693"/>
            <a:ext cx="1869858" cy="282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0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483" y="1949380"/>
            <a:ext cx="8772583" cy="4160095"/>
          </a:xfrm>
        </p:spPr>
        <p:txBody>
          <a:bodyPr/>
          <a:lstStyle/>
          <a:p>
            <a:r>
              <a:rPr lang="en-US" sz="2000" dirty="0" smtClean="0"/>
              <a:t>Who Can Access FEHB: </a:t>
            </a:r>
          </a:p>
          <a:p>
            <a:pPr lvl="1"/>
            <a:r>
              <a:rPr lang="en-US" sz="2000" dirty="0" smtClean="0"/>
              <a:t>Indian Tribes, tribal organizations, and urban Indian organizations that decide to purchase health insurance for their employees</a:t>
            </a:r>
          </a:p>
          <a:p>
            <a:pPr lvl="1">
              <a:buNone/>
            </a:pPr>
            <a:r>
              <a:rPr lang="en-US" sz="800" dirty="0" smtClean="0"/>
              <a:t>  </a:t>
            </a:r>
          </a:p>
          <a:p>
            <a:r>
              <a:rPr lang="en-US" sz="2000" dirty="0" smtClean="0"/>
              <a:t>How FEHB Works:</a:t>
            </a:r>
          </a:p>
          <a:p>
            <a:pPr lvl="1"/>
            <a:r>
              <a:rPr lang="en-US" sz="2000" dirty="0" smtClean="0"/>
              <a:t>Tribes pay the employer portion of premiums, including an administrative fee to cover operating expenses; </a:t>
            </a:r>
          </a:p>
          <a:p>
            <a:pPr lvl="1"/>
            <a:r>
              <a:rPr lang="en-US" sz="2000" dirty="0" smtClean="0"/>
              <a:t>Tribes assist with employee premium collection (payroll deductions); </a:t>
            </a:r>
          </a:p>
          <a:p>
            <a:pPr lvl="1"/>
            <a:r>
              <a:rPr lang="en-US" sz="2000" dirty="0" smtClean="0"/>
              <a:t>Employee contributions/payments for health insurance may be lower and coverage may be better/more comprehensive.</a:t>
            </a:r>
          </a:p>
          <a:p>
            <a:pPr lvl="1"/>
            <a:endParaRPr lang="en-US" sz="2000" dirty="0" smtClean="0"/>
          </a:p>
          <a:p>
            <a:pPr algn="ctr">
              <a:buNone/>
            </a:pPr>
            <a:r>
              <a:rPr lang="en-US" sz="2000" i="1" dirty="0" smtClean="0"/>
              <a:t>Additional coverage options mean more contract health dollars for the community are made available. </a:t>
            </a:r>
            <a:endParaRPr lang="en-US" sz="2000" i="1" dirty="0"/>
          </a:p>
        </p:txBody>
      </p:sp>
      <p:sp>
        <p:nvSpPr>
          <p:cNvPr id="3" name="Title 2"/>
          <p:cNvSpPr>
            <a:spLocks noGrp="1"/>
          </p:cNvSpPr>
          <p:nvPr>
            <p:ph type="title"/>
          </p:nvPr>
        </p:nvSpPr>
        <p:spPr>
          <a:xfrm>
            <a:off x="232757" y="475444"/>
            <a:ext cx="8640310" cy="1473936"/>
          </a:xfrm>
        </p:spPr>
        <p:txBody>
          <a:bodyPr>
            <a:normAutofit/>
          </a:bodyPr>
          <a:lstStyle/>
          <a:p>
            <a:pPr>
              <a:lnSpc>
                <a:spcPts val="3300"/>
              </a:lnSpc>
              <a:spcBef>
                <a:spcPts val="600"/>
              </a:spcBef>
            </a:pPr>
            <a:r>
              <a:rPr lang="en-US" sz="2800" dirty="0" smtClean="0"/>
              <a:t>Giving Indian Country More Choices for Health Care: Federal Employees Health Benefits Program </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4" y="2074863"/>
            <a:ext cx="8037689" cy="4449763"/>
          </a:xfrm>
        </p:spPr>
        <p:txBody>
          <a:bodyPr rtlCol="0">
            <a:normAutofit/>
          </a:bodyPr>
          <a:lstStyle/>
          <a:p>
            <a:pPr fontAlgn="auto">
              <a:spcAft>
                <a:spcPts val="0"/>
              </a:spcAft>
              <a:buFont typeface="Arial"/>
              <a:buChar char="•"/>
              <a:defRPr/>
            </a:pPr>
            <a:r>
              <a:rPr lang="en-US" sz="2800" dirty="0" smtClean="0">
                <a:latin typeface="+mn-lt"/>
              </a:rPr>
              <a:t>Protects all Americans from the worst insurance company abuses</a:t>
            </a:r>
          </a:p>
          <a:p>
            <a:pPr fontAlgn="auto">
              <a:spcAft>
                <a:spcPts val="0"/>
              </a:spcAft>
              <a:buFont typeface="Arial"/>
              <a:buNone/>
              <a:defRPr/>
            </a:pPr>
            <a:endParaRPr lang="en-US" sz="2800" dirty="0" smtClean="0">
              <a:latin typeface="+mn-lt"/>
            </a:endParaRPr>
          </a:p>
          <a:p>
            <a:pPr fontAlgn="auto">
              <a:spcAft>
                <a:spcPts val="0"/>
              </a:spcAft>
              <a:buFont typeface="Arial"/>
              <a:buChar char="•"/>
              <a:defRPr/>
            </a:pPr>
            <a:r>
              <a:rPr lang="en-US" sz="2800" dirty="0" smtClean="0">
                <a:latin typeface="+mn-lt"/>
              </a:rPr>
              <a:t>Makes health care more affordable</a:t>
            </a:r>
          </a:p>
          <a:p>
            <a:pPr fontAlgn="auto">
              <a:spcAft>
                <a:spcPts val="0"/>
              </a:spcAft>
              <a:buFont typeface="Arial"/>
              <a:buNone/>
              <a:defRPr/>
            </a:pPr>
            <a:endParaRPr lang="en-US" sz="2800" dirty="0" smtClean="0">
              <a:latin typeface="+mn-lt"/>
            </a:endParaRPr>
          </a:p>
          <a:p>
            <a:pPr fontAlgn="auto">
              <a:spcAft>
                <a:spcPts val="0"/>
              </a:spcAft>
              <a:buFont typeface="Arial"/>
              <a:buChar char="•"/>
              <a:defRPr/>
            </a:pPr>
            <a:r>
              <a:rPr lang="en-US" sz="2800" dirty="0" smtClean="0">
                <a:latin typeface="+mn-lt"/>
              </a:rPr>
              <a:t>Improves access to care</a:t>
            </a:r>
          </a:p>
          <a:p>
            <a:pPr fontAlgn="auto">
              <a:spcAft>
                <a:spcPts val="0"/>
              </a:spcAft>
              <a:buFont typeface="Arial"/>
              <a:buNone/>
              <a:defRPr/>
            </a:pPr>
            <a:endParaRPr lang="en-US" sz="2800" dirty="0" smtClean="0">
              <a:latin typeface="+mn-lt"/>
            </a:endParaRPr>
          </a:p>
          <a:p>
            <a:pPr fontAlgn="auto">
              <a:spcAft>
                <a:spcPts val="0"/>
              </a:spcAft>
              <a:buFont typeface="Arial"/>
              <a:buChar char="•"/>
              <a:defRPr/>
            </a:pPr>
            <a:r>
              <a:rPr lang="en-US" sz="2800" dirty="0" smtClean="0">
                <a:latin typeface="+mn-lt"/>
              </a:rPr>
              <a:t>Strengthens </a:t>
            </a:r>
            <a:r>
              <a:rPr lang="en-US" sz="2800" dirty="0" smtClean="0">
                <a:latin typeface="+mn-lt"/>
              </a:rPr>
              <a:t>Medicare</a:t>
            </a:r>
            <a:endParaRPr lang="en-US" sz="2800" dirty="0">
              <a:latin typeface="+mn-lt"/>
            </a:endParaRPr>
          </a:p>
        </p:txBody>
      </p:sp>
      <p:sp>
        <p:nvSpPr>
          <p:cNvPr id="2" name="Title 1"/>
          <p:cNvSpPr>
            <a:spLocks noGrp="1"/>
          </p:cNvSpPr>
          <p:nvPr>
            <p:ph type="title"/>
          </p:nvPr>
        </p:nvSpPr>
        <p:spPr/>
        <p:txBody>
          <a:bodyPr/>
          <a:lstStyle/>
          <a:p>
            <a:pPr algn="ctr" fontAlgn="auto">
              <a:spcAft>
                <a:spcPts val="0"/>
              </a:spcAft>
              <a:defRPr/>
            </a:pPr>
            <a:r>
              <a:rPr lang="en-US" dirty="0" smtClean="0"/>
              <a:t>What the Law Means for All Americans: </a:t>
            </a:r>
            <a:br>
              <a:rPr lang="en-US" dirty="0" smtClean="0"/>
            </a:br>
            <a:r>
              <a:rPr lang="en-US" dirty="0" smtClean="0"/>
              <a:t>Four Things to Know</a:t>
            </a:r>
            <a:endParaRPr lang="en-US" sz="2000" i="1" dirty="0"/>
          </a:p>
        </p:txBody>
      </p:sp>
      <p:pic>
        <p:nvPicPr>
          <p:cNvPr id="5" name="Picture 4" descr="navajo mother and daughter sitting on a ru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4364372"/>
            <a:ext cx="2895600" cy="191905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scroll background&#10;"/>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16131" y="1693940"/>
            <a:ext cx="8604019" cy="4724323"/>
          </a:xfrm>
          <a:prstGeom prst="rect">
            <a:avLst/>
          </a:prstGeom>
          <a:noFill/>
          <a:ln w="9525">
            <a:noFill/>
            <a:miter lim="800000"/>
            <a:headEnd/>
            <a:tailEnd/>
          </a:ln>
        </p:spPr>
      </p:pic>
      <p:sp>
        <p:nvSpPr>
          <p:cNvPr id="3" name="Content Placeholder 2"/>
          <p:cNvSpPr>
            <a:spLocks noGrp="1"/>
          </p:cNvSpPr>
          <p:nvPr>
            <p:ph idx="1"/>
          </p:nvPr>
        </p:nvSpPr>
        <p:spPr>
          <a:xfrm>
            <a:off x="1363287" y="2778125"/>
            <a:ext cx="6671051" cy="3784600"/>
          </a:xfrm>
        </p:spPr>
        <p:txBody>
          <a:bodyPr>
            <a:normAutofit/>
          </a:bodyPr>
          <a:lstStyle/>
          <a:p>
            <a:pPr indent="-346075">
              <a:lnSpc>
                <a:spcPts val="2400"/>
              </a:lnSpc>
              <a:spcBef>
                <a:spcPts val="1800"/>
              </a:spcBef>
              <a:buFont typeface="Arial" charset="0"/>
              <a:buNone/>
            </a:pPr>
            <a:r>
              <a:rPr lang="en-US" sz="2400" dirty="0" smtClean="0">
                <a:latin typeface="+mj-lt"/>
              </a:rPr>
              <a:t>It is now illegal for insurance companies to:</a:t>
            </a:r>
          </a:p>
          <a:p>
            <a:pPr indent="-346075">
              <a:lnSpc>
                <a:spcPts val="2400"/>
              </a:lnSpc>
              <a:spcBef>
                <a:spcPts val="1800"/>
              </a:spcBef>
            </a:pPr>
            <a:r>
              <a:rPr lang="en-US" sz="2400" dirty="0" smtClean="0">
                <a:latin typeface="+mj-lt"/>
              </a:rPr>
              <a:t>Deny coverage to children because of a pre-existing condition like asthma and diabetes.</a:t>
            </a:r>
          </a:p>
          <a:p>
            <a:pPr indent="-346075">
              <a:lnSpc>
                <a:spcPts val="2400"/>
              </a:lnSpc>
              <a:spcBef>
                <a:spcPts val="1800"/>
              </a:spcBef>
            </a:pPr>
            <a:r>
              <a:rPr lang="en-US" sz="2400" dirty="0" smtClean="0">
                <a:latin typeface="+mj-lt"/>
              </a:rPr>
              <a:t>Put a lifetime cap on how much care they will pay for if you get sick.</a:t>
            </a:r>
          </a:p>
          <a:p>
            <a:pPr indent="-346075">
              <a:lnSpc>
                <a:spcPts val="2400"/>
              </a:lnSpc>
              <a:spcBef>
                <a:spcPts val="1800"/>
              </a:spcBef>
            </a:pPr>
            <a:r>
              <a:rPr lang="en-US" sz="2400" dirty="0" smtClean="0">
                <a:latin typeface="+mj-lt"/>
              </a:rPr>
              <a:t>Cancel your coverage when you get sick.</a:t>
            </a:r>
          </a:p>
          <a:p>
            <a:pPr indent="-346075">
              <a:lnSpc>
                <a:spcPts val="2400"/>
              </a:lnSpc>
              <a:spcBef>
                <a:spcPts val="1800"/>
              </a:spcBef>
            </a:pPr>
            <a:r>
              <a:rPr lang="en-US" sz="2400" dirty="0" smtClean="0">
                <a:latin typeface="+mj-lt"/>
              </a:rPr>
              <a:t>And more . . . </a:t>
            </a:r>
          </a:p>
        </p:txBody>
      </p:sp>
      <p:sp>
        <p:nvSpPr>
          <p:cNvPr id="2" name="Title 1"/>
          <p:cNvSpPr>
            <a:spLocks noGrp="1"/>
          </p:cNvSpPr>
          <p:nvPr>
            <p:ph type="title"/>
          </p:nvPr>
        </p:nvSpPr>
        <p:spPr>
          <a:xfrm>
            <a:off x="914400" y="299258"/>
            <a:ext cx="7772400" cy="1776386"/>
          </a:xfrm>
        </p:spPr>
        <p:txBody>
          <a:bodyPr>
            <a:normAutofit/>
          </a:bodyPr>
          <a:lstStyle/>
          <a:p>
            <a:pPr algn="ctr" fontAlgn="auto">
              <a:spcAft>
                <a:spcPts val="0"/>
              </a:spcAft>
              <a:defRPr/>
            </a:pPr>
            <a:r>
              <a:rPr lang="en-US" sz="3200" dirty="0" smtClean="0"/>
              <a:t>The Law Stops Insurance Companies</a:t>
            </a:r>
            <a:br>
              <a:rPr lang="en-US" sz="3200" dirty="0" smtClean="0"/>
            </a:br>
            <a:r>
              <a:rPr lang="en-US" sz="3200" dirty="0" smtClean="0"/>
              <a:t>From Taking Advantage of You</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ollar bill indicating 60% and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0763" y="1906588"/>
            <a:ext cx="2451100" cy="1631950"/>
          </a:xfrm>
          <a:prstGeom prst="rect">
            <a:avLst/>
          </a:prstGeom>
          <a:noFill/>
          <a:ln w="9525">
            <a:noFill/>
            <a:miter lim="800000"/>
            <a:headEnd/>
            <a:tailEnd/>
          </a:ln>
        </p:spPr>
      </p:pic>
      <p:pic>
        <p:nvPicPr>
          <p:cNvPr id="21506" name="Picture 3" descr="Dollar bill indicating 80% and  2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34100" y="4173538"/>
            <a:ext cx="2451100" cy="1631950"/>
          </a:xfrm>
          <a:prstGeom prst="rect">
            <a:avLst/>
          </a:prstGeom>
          <a:noFill/>
          <a:ln w="9525">
            <a:noFill/>
            <a:miter lim="800000"/>
            <a:headEnd/>
            <a:tailEnd/>
          </a:ln>
        </p:spPr>
      </p:pic>
      <p:sp>
        <p:nvSpPr>
          <p:cNvPr id="5" name="Subtitle 2"/>
          <p:cNvSpPr txBox="1">
            <a:spLocks noGrp="1"/>
          </p:cNvSpPr>
          <p:nvPr>
            <p:ph idx="1"/>
          </p:nvPr>
        </p:nvSpPr>
        <p:spPr>
          <a:xfrm>
            <a:off x="120581" y="1906588"/>
            <a:ext cx="6013520" cy="4625975"/>
          </a:xfrm>
        </p:spPr>
        <p:txBody>
          <a:bodyPr lIns="91440" tIns="45720" rIns="91440" bIns="45720">
            <a:noAutofit/>
          </a:bodyPr>
          <a:lstStyle/>
          <a:p>
            <a:pPr marL="0" indent="0" defTabSz="914400">
              <a:buFont typeface="Arial" charset="0"/>
              <a:buNone/>
            </a:pPr>
            <a:r>
              <a:rPr lang="en-US" sz="2800" b="1" dirty="0" smtClean="0">
                <a:latin typeface="Calibri" pitchFamily="34" charset="0"/>
              </a:rPr>
              <a:t>BEFORE</a:t>
            </a:r>
            <a:r>
              <a:rPr lang="en-US" sz="2800" dirty="0" smtClean="0">
                <a:latin typeface="Calibri" pitchFamily="34" charset="0"/>
              </a:rPr>
              <a:t>, </a:t>
            </a:r>
            <a:r>
              <a:rPr lang="en-US" sz="2400" dirty="0" smtClean="0">
                <a:latin typeface="Calibri" pitchFamily="34" charset="0"/>
              </a:rPr>
              <a:t>insurance companies spent as much as 40 cents of every premium dollar on overhead, marketing, and CEO salaries.</a:t>
            </a:r>
          </a:p>
          <a:p>
            <a:pPr marL="0" indent="0" defTabSz="914400">
              <a:buFont typeface="Arial" charset="0"/>
              <a:buNone/>
            </a:pPr>
            <a:endParaRPr lang="en-US" sz="1400" dirty="0" smtClean="0">
              <a:latin typeface="Calibri" pitchFamily="34" charset="0"/>
            </a:endParaRPr>
          </a:p>
          <a:p>
            <a:pPr marL="0" indent="0" defTabSz="914400">
              <a:buFont typeface="Arial" charset="0"/>
              <a:buNone/>
            </a:pPr>
            <a:endParaRPr lang="en-US" sz="1400" dirty="0" smtClean="0">
              <a:latin typeface="Calibri" pitchFamily="34" charset="0"/>
            </a:endParaRPr>
          </a:p>
          <a:p>
            <a:pPr marL="0" indent="0" defTabSz="914400">
              <a:buFont typeface="Arial" charset="0"/>
              <a:buNone/>
            </a:pPr>
            <a:r>
              <a:rPr lang="en-US" sz="2800" b="1" dirty="0" smtClean="0">
                <a:latin typeface="Calibri" pitchFamily="34" charset="0"/>
              </a:rPr>
              <a:t>TODAY</a:t>
            </a:r>
            <a:r>
              <a:rPr lang="en-US" sz="2800" dirty="0" smtClean="0">
                <a:latin typeface="Calibri" pitchFamily="34" charset="0"/>
              </a:rPr>
              <a:t>, </a:t>
            </a:r>
            <a:r>
              <a:rPr lang="en-US" sz="2400" dirty="0" smtClean="0">
                <a:latin typeface="Calibri" pitchFamily="34" charset="0"/>
              </a:rPr>
              <a:t>we have the new 80/20 rule: in most states, insurance companies must spend at least 80 cents of your premium dollar on your health care or improvements to care.</a:t>
            </a:r>
          </a:p>
          <a:p>
            <a:pPr marL="0" indent="0" defTabSz="914400">
              <a:buFont typeface="Arial" charset="0"/>
              <a:buNone/>
            </a:pPr>
            <a:endParaRPr lang="en-US" sz="1100" dirty="0" smtClean="0">
              <a:latin typeface="Calibri" pitchFamily="34" charset="0"/>
            </a:endParaRPr>
          </a:p>
          <a:p>
            <a:pPr marL="0" indent="0" defTabSz="914400">
              <a:buFont typeface="Arial" charset="0"/>
              <a:buNone/>
            </a:pPr>
            <a:r>
              <a:rPr lang="en-US" sz="2400" dirty="0" smtClean="0">
                <a:latin typeface="Calibri" pitchFamily="34" charset="0"/>
              </a:rPr>
              <a:t>If they don’t, you get money back.</a:t>
            </a:r>
          </a:p>
        </p:txBody>
      </p:sp>
      <p:sp>
        <p:nvSpPr>
          <p:cNvPr id="2" name="Title 1"/>
          <p:cNvSpPr>
            <a:spLocks noGrp="1"/>
          </p:cNvSpPr>
          <p:nvPr>
            <p:ph type="title"/>
          </p:nvPr>
        </p:nvSpPr>
        <p:spPr>
          <a:xfrm>
            <a:off x="0" y="474663"/>
            <a:ext cx="9043516" cy="1600200"/>
          </a:xfrm>
        </p:spPr>
        <p:txBody>
          <a:bodyPr>
            <a:normAutofit/>
          </a:bodyPr>
          <a:lstStyle/>
          <a:p>
            <a:pPr algn="ctr" fontAlgn="auto">
              <a:spcAft>
                <a:spcPts val="0"/>
              </a:spcAft>
              <a:defRPr/>
            </a:pPr>
            <a:r>
              <a:rPr lang="en-US" sz="2800" dirty="0" smtClean="0"/>
              <a:t>The Law Makes Health Insurance More Affordable</a:t>
            </a:r>
            <a:endParaRPr lang="en-US" sz="2800" dirty="0"/>
          </a:p>
        </p:txBody>
      </p:sp>
      <p:sp>
        <p:nvSpPr>
          <p:cNvPr id="21509" name="TextBox 7"/>
          <p:cNvSpPr txBox="1">
            <a:spLocks noChangeArrowheads="1"/>
          </p:cNvSpPr>
          <p:nvPr/>
        </p:nvSpPr>
        <p:spPr bwMode="auto">
          <a:xfrm>
            <a:off x="7375525" y="3041650"/>
            <a:ext cx="1176338" cy="369888"/>
          </a:xfrm>
          <a:prstGeom prst="rect">
            <a:avLst/>
          </a:prstGeom>
          <a:noFill/>
          <a:ln w="9525">
            <a:noFill/>
            <a:miter lim="800000"/>
            <a:headEnd/>
            <a:tailEnd/>
          </a:ln>
        </p:spPr>
        <p:txBody>
          <a:bodyPr wrap="none">
            <a:spAutoFit/>
          </a:bodyPr>
          <a:lstStyle/>
          <a:p>
            <a:r>
              <a:rPr lang="en-US" dirty="0">
                <a:solidFill>
                  <a:srgbClr val="FF0000"/>
                </a:solidFill>
                <a:latin typeface="Calibri" pitchFamily="34" charset="0"/>
              </a:rPr>
              <a:t>60% / 40%</a:t>
            </a:r>
          </a:p>
        </p:txBody>
      </p:sp>
      <p:sp>
        <p:nvSpPr>
          <p:cNvPr id="21510" name="TextBox 8"/>
          <p:cNvSpPr txBox="1">
            <a:spLocks noChangeArrowheads="1"/>
          </p:cNvSpPr>
          <p:nvPr/>
        </p:nvSpPr>
        <p:spPr bwMode="auto">
          <a:xfrm>
            <a:off x="7510463" y="5357813"/>
            <a:ext cx="1176337" cy="369887"/>
          </a:xfrm>
          <a:prstGeom prst="rect">
            <a:avLst/>
          </a:prstGeom>
          <a:noFill/>
          <a:ln w="9525">
            <a:noFill/>
            <a:miter lim="800000"/>
            <a:headEnd/>
            <a:tailEnd/>
          </a:ln>
        </p:spPr>
        <p:txBody>
          <a:bodyPr wrap="none">
            <a:spAutoFit/>
          </a:bodyPr>
          <a:lstStyle/>
          <a:p>
            <a:r>
              <a:rPr lang="en-US" dirty="0">
                <a:solidFill>
                  <a:srgbClr val="FF0000"/>
                </a:solidFill>
                <a:latin typeface="Calibri" pitchFamily="34" charset="0"/>
              </a:rPr>
              <a:t>80% / 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ve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974" y="4458136"/>
            <a:ext cx="1431478" cy="1988372"/>
          </a:xfrm>
          <a:prstGeom prst="rect">
            <a:avLst/>
          </a:prstGeom>
        </p:spPr>
      </p:pic>
      <p:sp>
        <p:nvSpPr>
          <p:cNvPr id="2" name="Title 1"/>
          <p:cNvSpPr>
            <a:spLocks noGrp="1"/>
          </p:cNvSpPr>
          <p:nvPr>
            <p:ph type="title"/>
          </p:nvPr>
        </p:nvSpPr>
        <p:spPr>
          <a:xfrm>
            <a:off x="296780" y="515268"/>
            <a:ext cx="8450252" cy="1143000"/>
          </a:xfrm>
        </p:spPr>
        <p:txBody>
          <a:bodyPr>
            <a:normAutofit/>
          </a:bodyPr>
          <a:lstStyle/>
          <a:p>
            <a:r>
              <a:rPr lang="en-US" dirty="0">
                <a:solidFill>
                  <a:srgbClr val="1C75BC"/>
                </a:solidFill>
                <a:latin typeface="Century Gothic" pitchFamily="34" charset="0"/>
              </a:rPr>
              <a:t>The Law Makes Health Insurance More </a:t>
            </a:r>
            <a:r>
              <a:rPr lang="en-US" dirty="0" smtClean="0">
                <a:solidFill>
                  <a:srgbClr val="1C75BC"/>
                </a:solidFill>
                <a:latin typeface="Century Gothic" pitchFamily="34" charset="0"/>
              </a:rPr>
              <a:t>Affordable</a:t>
            </a:r>
            <a:endParaRPr lang="en-US" dirty="0"/>
          </a:p>
        </p:txBody>
      </p:sp>
      <p:sp>
        <p:nvSpPr>
          <p:cNvPr id="6" name="Content Placeholder 5"/>
          <p:cNvSpPr>
            <a:spLocks noGrp="1"/>
          </p:cNvSpPr>
          <p:nvPr>
            <p:ph idx="1"/>
          </p:nvPr>
        </p:nvSpPr>
        <p:spPr/>
        <p:txBody>
          <a:bodyPr>
            <a:normAutofit/>
          </a:bodyPr>
          <a:lstStyle/>
          <a:p>
            <a:pPr>
              <a:lnSpc>
                <a:spcPct val="170000"/>
              </a:lnSpc>
              <a:spcBef>
                <a:spcPct val="0"/>
              </a:spcBef>
              <a:buFont typeface="Arial" charset="0"/>
              <a:buNone/>
            </a:pPr>
            <a:r>
              <a:rPr lang="en-US" sz="2400" b="1" dirty="0" smtClean="0">
                <a:latin typeface="Calibri" pitchFamily="34" charset="0"/>
              </a:rPr>
              <a:t>    BEFORE</a:t>
            </a:r>
            <a:r>
              <a:rPr lang="en-US" sz="2400" b="1" dirty="0" smtClean="0">
                <a:latin typeface="Calibri" pitchFamily="34" charset="0"/>
              </a:rPr>
              <a:t>, </a:t>
            </a:r>
            <a:r>
              <a:rPr lang="en-US" sz="2400" dirty="0" smtClean="0">
                <a:latin typeface="Calibri" pitchFamily="34" charset="0"/>
              </a:rPr>
              <a:t>insurance companies could raise your premiums by double digits without justification.</a:t>
            </a:r>
          </a:p>
          <a:p>
            <a:pPr>
              <a:lnSpc>
                <a:spcPct val="170000"/>
              </a:lnSpc>
              <a:spcBef>
                <a:spcPct val="0"/>
              </a:spcBef>
              <a:buFont typeface="Arial" charset="0"/>
              <a:buNone/>
            </a:pPr>
            <a:endParaRPr lang="en-US" sz="1200" dirty="0" smtClean="0">
              <a:latin typeface="Calibri" pitchFamily="34" charset="0"/>
            </a:endParaRPr>
          </a:p>
          <a:p>
            <a:pPr>
              <a:lnSpc>
                <a:spcPct val="170000"/>
              </a:lnSpc>
              <a:spcBef>
                <a:spcPct val="0"/>
              </a:spcBef>
              <a:buFont typeface="Arial" charset="0"/>
              <a:buNone/>
            </a:pPr>
            <a:r>
              <a:rPr lang="en-US" sz="2400" dirty="0" smtClean="0">
                <a:latin typeface="Calibri" pitchFamily="34" charset="0"/>
              </a:rPr>
              <a:t> </a:t>
            </a:r>
            <a:r>
              <a:rPr lang="en-US" sz="2400" b="1" dirty="0" smtClean="0">
                <a:latin typeface="Calibri" pitchFamily="34" charset="0"/>
              </a:rPr>
              <a:t>	TODAY, </a:t>
            </a:r>
            <a:r>
              <a:rPr lang="en-US" sz="2400" dirty="0" smtClean="0">
                <a:latin typeface="Calibri" pitchFamily="34" charset="0"/>
              </a:rPr>
              <a:t>insurance companies must publicly justify their actions if they want to raise premiums by 10 percent or </a:t>
            </a:r>
            <a:r>
              <a:rPr lang="en-US" sz="2400" dirty="0" smtClean="0">
                <a:latin typeface="Calibri" pitchFamily="34" charset="0"/>
              </a:rPr>
              <a:t>more. And </a:t>
            </a:r>
            <a:r>
              <a:rPr lang="en-US" sz="2400" dirty="0" smtClean="0">
                <a:latin typeface="Calibri" pitchFamily="34" charset="0"/>
              </a:rPr>
              <a:t>more states are choosing to block them. </a:t>
            </a: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911" y="1722438"/>
            <a:ext cx="8751121" cy="4810125"/>
          </a:xfrm>
        </p:spPr>
        <p:txBody>
          <a:bodyPr>
            <a:normAutofit/>
          </a:bodyPr>
          <a:lstStyle/>
          <a:p>
            <a:pPr>
              <a:buFont typeface="Arial" charset="0"/>
              <a:buNone/>
            </a:pPr>
            <a:r>
              <a:rPr lang="en-US" sz="2800" dirty="0">
                <a:latin typeface="Calibri" pitchFamily="34" charset="0"/>
              </a:rPr>
              <a:t> </a:t>
            </a:r>
            <a:r>
              <a:rPr lang="en-US" sz="2800" dirty="0" smtClean="0">
                <a:latin typeface="Calibri" pitchFamily="34" charset="0"/>
              </a:rPr>
              <a:t>   </a:t>
            </a:r>
            <a:r>
              <a:rPr lang="en-US" sz="2800" dirty="0" smtClean="0">
                <a:latin typeface="Calibri" pitchFamily="34" charset="0"/>
              </a:rPr>
              <a:t>Young </a:t>
            </a:r>
            <a:r>
              <a:rPr lang="en-US" sz="2800" dirty="0" smtClean="0">
                <a:latin typeface="Calibri" pitchFamily="34" charset="0"/>
              </a:rPr>
              <a:t>adults under the age of 26 can now stay on their parents’ health plans.</a:t>
            </a:r>
          </a:p>
          <a:p>
            <a:pPr>
              <a:buFont typeface="Arial" charset="0"/>
              <a:buNone/>
            </a:pPr>
            <a:r>
              <a:rPr lang="en-US" sz="2800" dirty="0" smtClean="0">
                <a:latin typeface="Calibri" pitchFamily="34" charset="0"/>
              </a:rPr>
              <a:t>	</a:t>
            </a:r>
          </a:p>
          <a:p>
            <a:pPr>
              <a:buFont typeface="Arial" charset="0"/>
              <a:buNone/>
            </a:pPr>
            <a:r>
              <a:rPr lang="en-US" sz="2000" i="1" dirty="0" smtClean="0">
                <a:latin typeface="Calibri" pitchFamily="34" charset="0"/>
              </a:rPr>
              <a:t>	</a:t>
            </a:r>
            <a:r>
              <a:rPr lang="en-US" sz="2400" i="1" dirty="0" smtClean="0">
                <a:latin typeface="Calibri" pitchFamily="34" charset="0"/>
              </a:rPr>
              <a:t>“I honestly don’t know what we would have done. . . . There was no way we could have afforded it. I might not be here right now.” </a:t>
            </a:r>
            <a:r>
              <a:rPr lang="en-US" sz="2400" dirty="0" smtClean="0">
                <a:latin typeface="Calibri" pitchFamily="34" charset="0"/>
              </a:rPr>
              <a:t/>
            </a:r>
            <a:br>
              <a:rPr lang="en-US" sz="2400" dirty="0" smtClean="0">
                <a:latin typeface="Calibri" pitchFamily="34" charset="0"/>
              </a:rPr>
            </a:br>
            <a:r>
              <a:rPr lang="en-US" sz="2000" dirty="0" smtClean="0">
                <a:latin typeface="Calibri" pitchFamily="34" charset="0"/>
              </a:rPr>
              <a:t>		</a:t>
            </a:r>
          </a:p>
          <a:p>
            <a:pPr>
              <a:buFont typeface="Arial" charset="0"/>
              <a:buNone/>
            </a:pPr>
            <a:r>
              <a:rPr lang="en-US" sz="2000" i="1" dirty="0" smtClean="0">
                <a:latin typeface="Calibri" pitchFamily="34" charset="0"/>
              </a:rPr>
              <a:t>				--Kylie L., 23, in Illinois, who credits the health care law for 				enabling a life-saving heart </a:t>
            </a:r>
            <a:r>
              <a:rPr lang="en-US" sz="2000" i="1" dirty="0" smtClean="0">
                <a:latin typeface="Calibri" pitchFamily="34" charset="0"/>
              </a:rPr>
              <a:t>transplant</a:t>
            </a:r>
            <a:endParaRPr lang="en-US" sz="2800" dirty="0" smtClean="0">
              <a:latin typeface="Helvetica" pitchFamily="34" charset="0"/>
            </a:endParaRPr>
          </a:p>
        </p:txBody>
      </p:sp>
      <p:sp>
        <p:nvSpPr>
          <p:cNvPr id="3" name="Title 2"/>
          <p:cNvSpPr>
            <a:spLocks noGrp="1"/>
          </p:cNvSpPr>
          <p:nvPr>
            <p:ph type="title"/>
          </p:nvPr>
        </p:nvSpPr>
        <p:spPr>
          <a:xfrm>
            <a:off x="191911" y="475444"/>
            <a:ext cx="8751121" cy="1600200"/>
          </a:xfrm>
        </p:spPr>
        <p:txBody>
          <a:bodyPr>
            <a:normAutofit/>
          </a:bodyPr>
          <a:lstStyle/>
          <a:p>
            <a:pPr algn="ctr" fontAlgn="auto">
              <a:spcAft>
                <a:spcPts val="0"/>
              </a:spcAft>
              <a:defRPr/>
            </a:pPr>
            <a:r>
              <a:rPr lang="en-US" sz="2800" dirty="0" smtClean="0"/>
              <a:t>The Law Increases Your Access to Affordable Care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3" descr="stethescope and clipboard to take medical not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9975" y="3783013"/>
            <a:ext cx="2994025" cy="2914650"/>
          </a:xfrm>
          <a:prstGeom prst="rect">
            <a:avLst/>
          </a:prstGeom>
          <a:noFill/>
          <a:ln w="9525">
            <a:noFill/>
            <a:miter lim="800000"/>
            <a:headEnd/>
            <a:tailEnd/>
          </a:ln>
        </p:spPr>
      </p:pic>
      <p:sp>
        <p:nvSpPr>
          <p:cNvPr id="2" name="Content Placeholder 1"/>
          <p:cNvSpPr>
            <a:spLocks noGrp="1"/>
          </p:cNvSpPr>
          <p:nvPr>
            <p:ph idx="1"/>
          </p:nvPr>
        </p:nvSpPr>
        <p:spPr>
          <a:xfrm>
            <a:off x="596900" y="2270125"/>
            <a:ext cx="8140298" cy="4262438"/>
          </a:xfrm>
        </p:spPr>
        <p:txBody>
          <a:bodyPr rtlCol="0">
            <a:normAutofit/>
          </a:bodyPr>
          <a:lstStyle/>
          <a:p>
            <a:pPr fontAlgn="auto">
              <a:spcAft>
                <a:spcPts val="0"/>
              </a:spcAft>
              <a:buFont typeface="Wingdings" pitchFamily="2" charset="2"/>
              <a:buChar char="q"/>
              <a:defRPr/>
            </a:pPr>
            <a:r>
              <a:rPr lang="en-US" dirty="0" smtClean="0">
                <a:latin typeface="+mn-lt"/>
              </a:rPr>
              <a:t> Cancer screenings such as mammograms &amp; colonoscopies</a:t>
            </a:r>
          </a:p>
          <a:p>
            <a:pPr fontAlgn="auto">
              <a:spcAft>
                <a:spcPts val="0"/>
              </a:spcAft>
              <a:buFont typeface="Wingdings" pitchFamily="2" charset="2"/>
              <a:buChar char="q"/>
              <a:defRPr/>
            </a:pPr>
            <a:r>
              <a:rPr lang="en-US" dirty="0" smtClean="0">
                <a:latin typeface="+mn-lt"/>
              </a:rPr>
              <a:t> Vaccinations such as flu, mumps &amp; measles</a:t>
            </a:r>
          </a:p>
          <a:p>
            <a:pPr fontAlgn="auto">
              <a:spcAft>
                <a:spcPts val="0"/>
              </a:spcAft>
              <a:buFont typeface="Wingdings" pitchFamily="2" charset="2"/>
              <a:buChar char="q"/>
              <a:defRPr/>
            </a:pPr>
            <a:r>
              <a:rPr lang="en-US" dirty="0" smtClean="0">
                <a:latin typeface="+mn-lt"/>
              </a:rPr>
              <a:t> Blood pressure screening</a:t>
            </a:r>
          </a:p>
          <a:p>
            <a:pPr fontAlgn="auto">
              <a:spcAft>
                <a:spcPts val="0"/>
              </a:spcAft>
              <a:buFont typeface="Wingdings" pitchFamily="2" charset="2"/>
              <a:buChar char="q"/>
              <a:defRPr/>
            </a:pPr>
            <a:r>
              <a:rPr lang="en-US" dirty="0" smtClean="0">
                <a:latin typeface="+mn-lt"/>
              </a:rPr>
              <a:t> Cholesterol screening</a:t>
            </a:r>
          </a:p>
          <a:p>
            <a:pPr fontAlgn="auto">
              <a:spcAft>
                <a:spcPts val="0"/>
              </a:spcAft>
              <a:buFont typeface="Wingdings" pitchFamily="2" charset="2"/>
              <a:buChar char="q"/>
              <a:defRPr/>
            </a:pPr>
            <a:r>
              <a:rPr lang="en-US" dirty="0" smtClean="0">
                <a:latin typeface="+mn-lt"/>
              </a:rPr>
              <a:t> Tobacco cessation counseling and interventions</a:t>
            </a:r>
          </a:p>
          <a:p>
            <a:pPr fontAlgn="auto">
              <a:spcAft>
                <a:spcPts val="0"/>
              </a:spcAft>
              <a:buFont typeface="Wingdings" pitchFamily="2" charset="2"/>
              <a:buChar char="q"/>
              <a:defRPr/>
            </a:pPr>
            <a:r>
              <a:rPr lang="en-US" dirty="0" smtClean="0">
                <a:latin typeface="+mn-lt"/>
              </a:rPr>
              <a:t> Birth control</a:t>
            </a:r>
          </a:p>
          <a:p>
            <a:pPr fontAlgn="auto">
              <a:spcAft>
                <a:spcPts val="0"/>
              </a:spcAft>
              <a:buFont typeface="Wingdings" pitchFamily="2" charset="2"/>
              <a:buChar char="q"/>
              <a:defRPr/>
            </a:pPr>
            <a:r>
              <a:rPr lang="en-US" dirty="0" smtClean="0">
                <a:latin typeface="+mn-lt"/>
              </a:rPr>
              <a:t> Depression screening</a:t>
            </a:r>
          </a:p>
          <a:p>
            <a:pPr fontAlgn="auto">
              <a:spcAft>
                <a:spcPts val="0"/>
              </a:spcAft>
              <a:buFont typeface="Wingdings" pitchFamily="2" charset="2"/>
              <a:buChar char="q"/>
              <a:defRPr/>
            </a:pPr>
            <a:r>
              <a:rPr lang="en-US" dirty="0" smtClean="0">
                <a:latin typeface="+mn-lt"/>
              </a:rPr>
              <a:t> And more…</a:t>
            </a:r>
          </a:p>
          <a:p>
            <a:pPr fontAlgn="auto">
              <a:spcAft>
                <a:spcPts val="0"/>
              </a:spcAft>
              <a:buFont typeface="Wingdings" pitchFamily="2" charset="2"/>
              <a:buChar char="q"/>
              <a:defRPr/>
            </a:pPr>
            <a:endParaRPr lang="en-US" dirty="0" smtClean="0"/>
          </a:p>
          <a:p>
            <a:pPr fontAlgn="auto">
              <a:spcAft>
                <a:spcPts val="0"/>
              </a:spcAft>
              <a:buFont typeface="Arial"/>
              <a:buNone/>
              <a:defRPr/>
            </a:pPr>
            <a:r>
              <a:rPr lang="en-US" sz="2000" dirty="0" smtClean="0">
                <a:latin typeface="+mn-lt"/>
              </a:rPr>
              <a:t>Visit </a:t>
            </a:r>
            <a:r>
              <a:rPr lang="en-US" sz="2000" dirty="0" smtClean="0">
                <a:latin typeface="+mn-lt"/>
                <a:hlinkClick r:id="rId4"/>
              </a:rPr>
              <a:t>www.healthcare.gov/prevention</a:t>
            </a:r>
            <a:r>
              <a:rPr lang="en-US" sz="2000" dirty="0" smtClean="0">
                <a:latin typeface="+mn-lt"/>
              </a:rPr>
              <a:t> for a full list. </a:t>
            </a:r>
            <a:endParaRPr lang="en-US" dirty="0"/>
          </a:p>
        </p:txBody>
      </p:sp>
      <p:sp>
        <p:nvSpPr>
          <p:cNvPr id="3" name="Title 2"/>
          <p:cNvSpPr>
            <a:spLocks noGrp="1"/>
          </p:cNvSpPr>
          <p:nvPr>
            <p:ph type="title"/>
          </p:nvPr>
        </p:nvSpPr>
        <p:spPr>
          <a:xfrm>
            <a:off x="0" y="474663"/>
            <a:ext cx="9144000" cy="1600200"/>
          </a:xfrm>
        </p:spPr>
        <p:txBody>
          <a:bodyPr wrap="square" numCol="1" anchorCtr="0" compatLnSpc="1">
            <a:prstTxWarp prst="textNoShape">
              <a:avLst/>
            </a:prstTxWarp>
          </a:bodyPr>
          <a:lstStyle/>
          <a:p>
            <a:pPr algn="ctr">
              <a:lnSpc>
                <a:spcPts val="2400"/>
              </a:lnSpc>
            </a:pPr>
            <a:r>
              <a:rPr lang="en-US" sz="2800" dirty="0" smtClean="0">
                <a:latin typeface="Century Gothic" pitchFamily="34" charset="0"/>
              </a:rPr>
              <a:t>The Law Increases Your Access to Affordable Care</a:t>
            </a:r>
            <a:br>
              <a:rPr lang="en-US" sz="2800" dirty="0" smtClean="0">
                <a:latin typeface="Century Gothic" pitchFamily="34" charset="0"/>
              </a:rPr>
            </a:br>
            <a:r>
              <a:rPr lang="en-US" sz="2800" dirty="0" smtClean="0">
                <a:latin typeface="Century Gothic" pitchFamily="34" charset="0"/>
              </a:rPr>
              <a:t/>
            </a:r>
            <a:br>
              <a:rPr lang="en-US" sz="2800" dirty="0" smtClean="0">
                <a:latin typeface="Century Gothic" pitchFamily="34" charset="0"/>
              </a:rPr>
            </a:br>
            <a:r>
              <a:rPr lang="en-US" sz="2400" b="0" dirty="0" smtClean="0">
                <a:solidFill>
                  <a:schemeClr val="tx1"/>
                </a:solidFill>
                <a:latin typeface="Calibri" pitchFamily="34" charset="0"/>
              </a:rPr>
              <a:t>Insurance companies must now pay the cost of many preventive services:</a:t>
            </a:r>
          </a:p>
        </p:txBody>
      </p:sp>
      <p:pic>
        <p:nvPicPr>
          <p:cNvPr id="31749" name="Picture 14" descr="check marks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900" y="2020888"/>
            <a:ext cx="652463" cy="352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02" y="1507252"/>
            <a:ext cx="8611438" cy="4576047"/>
          </a:xfrm>
        </p:spPr>
        <p:txBody>
          <a:bodyPr rtlCol="0">
            <a:normAutofit/>
          </a:bodyPr>
          <a:lstStyle/>
          <a:p>
            <a:pPr fontAlgn="auto">
              <a:lnSpc>
                <a:spcPts val="3100"/>
              </a:lnSpc>
              <a:spcAft>
                <a:spcPts val="600"/>
              </a:spcAft>
              <a:defRPr/>
            </a:pPr>
            <a:r>
              <a:rPr lang="en-US" sz="2600" dirty="0" smtClean="0">
                <a:latin typeface="+mn-lt"/>
              </a:rPr>
              <a:t>American Indians and Alaska Natives face some of the worst health disparities.</a:t>
            </a:r>
          </a:p>
          <a:p>
            <a:pPr fontAlgn="auto">
              <a:lnSpc>
                <a:spcPts val="3100"/>
              </a:lnSpc>
              <a:spcAft>
                <a:spcPts val="600"/>
              </a:spcAft>
              <a:defRPr/>
            </a:pPr>
            <a:r>
              <a:rPr lang="en-US" sz="2600" dirty="0" smtClean="0">
                <a:latin typeface="+mn-lt"/>
              </a:rPr>
              <a:t>Insurance companies could take advantage of you and </a:t>
            </a:r>
            <a:r>
              <a:rPr lang="en-US" sz="2600" b="1" dirty="0" smtClean="0">
                <a:latin typeface="+mn-lt"/>
              </a:rPr>
              <a:t> </a:t>
            </a:r>
            <a:r>
              <a:rPr lang="en-US" sz="2600" dirty="0" smtClean="0">
                <a:latin typeface="+mn-lt"/>
              </a:rPr>
              <a:t>discriminate against up to 129 million Americans</a:t>
            </a:r>
            <a:r>
              <a:rPr lang="en-US" sz="2600" b="1" dirty="0" smtClean="0">
                <a:latin typeface="+mn-lt"/>
              </a:rPr>
              <a:t> </a:t>
            </a:r>
            <a:r>
              <a:rPr lang="en-US" sz="2600" dirty="0" smtClean="0">
                <a:latin typeface="+mn-lt"/>
              </a:rPr>
              <a:t>with pre-existing conditions.</a:t>
            </a:r>
          </a:p>
          <a:p>
            <a:pPr fontAlgn="auto">
              <a:lnSpc>
                <a:spcPts val="3100"/>
              </a:lnSpc>
              <a:spcAft>
                <a:spcPts val="600"/>
              </a:spcAft>
              <a:buFont typeface="Arial"/>
              <a:buChar char="•"/>
              <a:defRPr/>
            </a:pPr>
            <a:r>
              <a:rPr lang="en-US" sz="2600" dirty="0" smtClean="0">
                <a:latin typeface="+mn-lt"/>
              </a:rPr>
              <a:t>Premiums had more than doubled over the last decade, while insurance company profits were soaring.</a:t>
            </a:r>
          </a:p>
          <a:p>
            <a:pPr fontAlgn="auto">
              <a:lnSpc>
                <a:spcPts val="3100"/>
              </a:lnSpc>
              <a:spcAft>
                <a:spcPts val="600"/>
              </a:spcAft>
              <a:buFont typeface="Arial"/>
              <a:buChar char="•"/>
              <a:defRPr/>
            </a:pPr>
            <a:r>
              <a:rPr lang="en-US" sz="2600" dirty="0" smtClean="0">
                <a:latin typeface="+mn-lt"/>
              </a:rPr>
              <a:t>Fifty million Americans were uninsured, tens of millions more were underinsured, and those that had coverage were often afraid of losing it</a:t>
            </a:r>
            <a:r>
              <a:rPr lang="en-US" sz="2600" dirty="0" smtClean="0">
                <a:latin typeface="+mn-lt"/>
              </a:rPr>
              <a:t>.</a:t>
            </a:r>
            <a:endParaRPr lang="en-US" sz="2400" dirty="0" smtClean="0">
              <a:latin typeface="+mn-lt"/>
            </a:endParaRPr>
          </a:p>
        </p:txBody>
      </p:sp>
      <p:sp>
        <p:nvSpPr>
          <p:cNvPr id="2" name="Title 1"/>
          <p:cNvSpPr>
            <a:spLocks noGrp="1"/>
          </p:cNvSpPr>
          <p:nvPr>
            <p:ph type="title"/>
          </p:nvPr>
        </p:nvSpPr>
        <p:spPr>
          <a:xfrm>
            <a:off x="479834" y="474663"/>
            <a:ext cx="8206966" cy="890113"/>
          </a:xfrm>
        </p:spPr>
        <p:txBody>
          <a:bodyPr>
            <a:normAutofit/>
          </a:bodyPr>
          <a:lstStyle/>
          <a:p>
            <a:pPr algn="ctr" fontAlgn="auto">
              <a:spcAft>
                <a:spcPts val="0"/>
              </a:spcAft>
              <a:defRPr/>
            </a:pPr>
            <a:r>
              <a:rPr lang="en-US" sz="3200" dirty="0" smtClean="0"/>
              <a:t>The Problem</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580" y="1532980"/>
            <a:ext cx="8691824" cy="4616611"/>
          </a:xfrm>
        </p:spPr>
        <p:txBody>
          <a:bodyPr>
            <a:normAutofit/>
          </a:bodyPr>
          <a:lstStyle/>
          <a:p>
            <a:pPr>
              <a:lnSpc>
                <a:spcPts val="3000"/>
              </a:lnSpc>
              <a:spcBef>
                <a:spcPct val="0"/>
              </a:spcBef>
              <a:buFont typeface="Arial" charset="0"/>
              <a:buNone/>
            </a:pPr>
            <a:r>
              <a:rPr lang="en-US" sz="2000" dirty="0">
                <a:latin typeface="Calibri" pitchFamily="34" charset="0"/>
              </a:rPr>
              <a:t> </a:t>
            </a:r>
            <a:r>
              <a:rPr lang="en-US" sz="2000" dirty="0" smtClean="0">
                <a:latin typeface="Calibri" pitchFamily="34" charset="0"/>
              </a:rPr>
              <a:t>     </a:t>
            </a:r>
            <a:r>
              <a:rPr lang="en-US" sz="2400" dirty="0" smtClean="0">
                <a:latin typeface="Calibri" pitchFamily="34" charset="0"/>
                <a:cs typeface="Helvetica" pitchFamily="34" charset="0"/>
              </a:rPr>
              <a:t>There </a:t>
            </a:r>
            <a:r>
              <a:rPr lang="en-US" sz="2400" dirty="0" smtClean="0">
                <a:latin typeface="Calibri" pitchFamily="34" charset="0"/>
                <a:cs typeface="Helvetica" pitchFamily="34" charset="0"/>
              </a:rPr>
              <a:t>are new plans in every state for people who have been locked out of the insurance market because of a pre-existing condition like cancer or heart disease.</a:t>
            </a:r>
          </a:p>
          <a:p>
            <a:pPr>
              <a:lnSpc>
                <a:spcPct val="80000"/>
              </a:lnSpc>
              <a:buFont typeface="Arial" charset="0"/>
              <a:buNone/>
            </a:pPr>
            <a:endParaRPr lang="en-US" sz="2800" dirty="0" smtClean="0">
              <a:latin typeface="Calibri" pitchFamily="34" charset="0"/>
            </a:endParaRPr>
          </a:p>
          <a:p>
            <a:pPr lvl="2">
              <a:lnSpc>
                <a:spcPct val="80000"/>
              </a:lnSpc>
              <a:buFont typeface="Arial" charset="0"/>
              <a:buNone/>
            </a:pPr>
            <a:r>
              <a:rPr lang="en-US" sz="2000" i="1" dirty="0" smtClean="0">
                <a:latin typeface="Calibri" pitchFamily="34" charset="0"/>
              </a:rPr>
              <a:t>	</a:t>
            </a:r>
            <a:r>
              <a:rPr lang="en-US" sz="2400" i="1" dirty="0" smtClean="0">
                <a:latin typeface="Calibri" pitchFamily="34" charset="0"/>
              </a:rPr>
              <a:t>“When I was diagnosed, they told me I had a 60 percent chance of being cured. That's pretty good odds, but I was also terribly worried about finances. Now I don't feel like we can't afford the treatment." </a:t>
            </a:r>
          </a:p>
          <a:p>
            <a:pPr lvl="2">
              <a:lnSpc>
                <a:spcPct val="80000"/>
              </a:lnSpc>
              <a:buFont typeface="Arial" charset="0"/>
              <a:buNone/>
            </a:pPr>
            <a:endParaRPr lang="en-US" sz="2000" i="1" dirty="0" smtClean="0">
              <a:latin typeface="Calibri" pitchFamily="34" charset="0"/>
            </a:endParaRPr>
          </a:p>
          <a:p>
            <a:pPr lvl="2">
              <a:lnSpc>
                <a:spcPct val="80000"/>
              </a:lnSpc>
              <a:buFont typeface="Arial" charset="0"/>
              <a:buNone/>
            </a:pPr>
            <a:r>
              <a:rPr lang="en-US" sz="2000" i="1" dirty="0" smtClean="0">
                <a:latin typeface="Calibri" pitchFamily="34" charset="0"/>
              </a:rPr>
              <a:t>			--Gail O. in New Hampshire</a:t>
            </a:r>
          </a:p>
          <a:p>
            <a:pPr>
              <a:lnSpc>
                <a:spcPct val="80000"/>
              </a:lnSpc>
            </a:pPr>
            <a:endParaRPr lang="en-US" sz="2000" dirty="0" smtClean="0">
              <a:latin typeface="Calibri" pitchFamily="34" charset="0"/>
            </a:endParaRPr>
          </a:p>
          <a:p>
            <a:pPr>
              <a:lnSpc>
                <a:spcPct val="80000"/>
              </a:lnSpc>
              <a:buFont typeface="Arial" charset="0"/>
              <a:buNone/>
            </a:pPr>
            <a:endParaRPr lang="en-US" sz="2000" dirty="0" smtClean="0">
              <a:latin typeface="Calibri" pitchFamily="34" charset="0"/>
            </a:endParaRPr>
          </a:p>
          <a:p>
            <a:pPr>
              <a:lnSpc>
                <a:spcPct val="80000"/>
              </a:lnSpc>
              <a:buFont typeface="Arial" charset="0"/>
              <a:buNone/>
            </a:pPr>
            <a:r>
              <a:rPr lang="en-US" sz="2000" dirty="0" smtClean="0">
                <a:latin typeface="Calibri" pitchFamily="34" charset="0"/>
              </a:rPr>
              <a:t>	</a:t>
            </a:r>
            <a:r>
              <a:rPr lang="en-US" sz="2400" dirty="0" smtClean="0">
                <a:latin typeface="Calibri" pitchFamily="34" charset="0"/>
              </a:rPr>
              <a:t>For more, visit </a:t>
            </a:r>
            <a:r>
              <a:rPr lang="en-US" sz="2400" dirty="0" smtClean="0">
                <a:latin typeface="Calibri" pitchFamily="34" charset="0"/>
                <a:hlinkClick r:id="rId3"/>
              </a:rPr>
              <a:t>www.PCIP.gov</a:t>
            </a:r>
            <a:r>
              <a:rPr lang="en-US" sz="2000" dirty="0" smtClean="0">
                <a:latin typeface="Calibri" pitchFamily="34" charset="0"/>
              </a:rPr>
              <a:t>.</a:t>
            </a:r>
          </a:p>
        </p:txBody>
      </p:sp>
      <p:sp>
        <p:nvSpPr>
          <p:cNvPr id="3" name="Title 2"/>
          <p:cNvSpPr>
            <a:spLocks noGrp="1"/>
          </p:cNvSpPr>
          <p:nvPr>
            <p:ph type="title"/>
          </p:nvPr>
        </p:nvSpPr>
        <p:spPr>
          <a:xfrm>
            <a:off x="0" y="655093"/>
            <a:ext cx="9144000" cy="877887"/>
          </a:xfrm>
        </p:spPr>
        <p:txBody>
          <a:bodyPr>
            <a:normAutofit/>
          </a:bodyPr>
          <a:lstStyle/>
          <a:p>
            <a:pPr algn="ctr" fontAlgn="auto">
              <a:spcAft>
                <a:spcPts val="0"/>
              </a:spcAft>
              <a:defRPr/>
            </a:pPr>
            <a:r>
              <a:rPr lang="en-US" sz="2800" dirty="0" smtClean="0">
                <a:latin typeface="Century Gothic" pitchFamily="34" charset="0"/>
              </a:rPr>
              <a:t>The </a:t>
            </a:r>
            <a:r>
              <a:rPr lang="en-US" sz="2800" dirty="0" smtClean="0">
                <a:latin typeface="Century Gothic" pitchFamily="34" charset="0"/>
              </a:rPr>
              <a:t>Law Increases Your Access to Affordable </a:t>
            </a:r>
            <a:r>
              <a:rPr lang="en-US" sz="2800" dirty="0" smtClean="0">
                <a:latin typeface="Century Gothic" pitchFamily="34" charset="0"/>
              </a:rPr>
              <a:t>Care</a:t>
            </a:r>
            <a:endParaRPr lang="en-US" sz="2400" dirty="0" smtClean="0"/>
          </a:p>
        </p:txBody>
      </p:sp>
      <p:pic>
        <p:nvPicPr>
          <p:cNvPr id="7170" name="Picture 2" descr="Gail O. in New Hampsh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4981575"/>
            <a:ext cx="290512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US map with misc doctors"/>
          <p:cNvPicPr>
            <a:picLocks noChangeAspect="1"/>
          </p:cNvPicPr>
          <p:nvPr/>
        </p:nvPicPr>
        <p:blipFill>
          <a:blip r:embed="rId3"/>
          <a:srcRect/>
          <a:stretch>
            <a:fillRect/>
          </a:stretch>
        </p:blipFill>
        <p:spPr bwMode="auto">
          <a:xfrm>
            <a:off x="549275" y="1989138"/>
            <a:ext cx="8129588" cy="5411787"/>
          </a:xfrm>
          <a:prstGeom prst="rect">
            <a:avLst/>
          </a:prstGeom>
          <a:noFill/>
          <a:ln w="9525">
            <a:noFill/>
            <a:miter lim="800000"/>
            <a:headEnd/>
            <a:tailEnd/>
          </a:ln>
        </p:spPr>
      </p:pic>
      <p:sp>
        <p:nvSpPr>
          <p:cNvPr id="3" name="Title 2"/>
          <p:cNvSpPr>
            <a:spLocks noGrp="1"/>
          </p:cNvSpPr>
          <p:nvPr>
            <p:ph type="title"/>
          </p:nvPr>
        </p:nvSpPr>
        <p:spPr>
          <a:xfrm>
            <a:off x="167424" y="474663"/>
            <a:ext cx="8770513" cy="1927225"/>
          </a:xfrm>
        </p:spPr>
        <p:txBody>
          <a:bodyPr/>
          <a:lstStyle/>
          <a:p>
            <a:pPr algn="ctr" fontAlgn="auto">
              <a:lnSpc>
                <a:spcPts val="2400"/>
              </a:lnSpc>
              <a:spcAft>
                <a:spcPts val="0"/>
              </a:spcAft>
              <a:defRPr/>
            </a:pPr>
            <a:r>
              <a:rPr lang="en-US" sz="2800" dirty="0" smtClean="0">
                <a:latin typeface="Century Gothic" pitchFamily="34" charset="0"/>
              </a:rPr>
              <a:t>The Law Increases Your Access to Affordable Care </a:t>
            </a:r>
            <a:r>
              <a:rPr lang="en-US" sz="2800" dirty="0" smtClean="0"/>
              <a:t/>
            </a:r>
            <a:br>
              <a:rPr lang="en-US" sz="2800" dirty="0" smtClean="0"/>
            </a:br>
            <a:r>
              <a:rPr lang="en-US" sz="2800" b="0" dirty="0" smtClean="0">
                <a:solidFill>
                  <a:schemeClr val="tx1"/>
                </a:solidFill>
                <a:latin typeface="+mn-lt"/>
              </a:rPr>
              <a:t/>
            </a:r>
            <a:br>
              <a:rPr lang="en-US" sz="2800" b="0" dirty="0" smtClean="0">
                <a:solidFill>
                  <a:schemeClr val="tx1"/>
                </a:solidFill>
                <a:latin typeface="+mn-lt"/>
              </a:rPr>
            </a:br>
            <a:r>
              <a:rPr lang="en-US" sz="2800" b="0" dirty="0" smtClean="0">
                <a:solidFill>
                  <a:schemeClr val="tx1"/>
                </a:solidFill>
                <a:latin typeface="+mn-lt"/>
              </a:rPr>
              <a:t>There are thousands of new doctors</a:t>
            </a:r>
            <a:br>
              <a:rPr lang="en-US" sz="2800" b="0" dirty="0" smtClean="0">
                <a:solidFill>
                  <a:schemeClr val="tx1"/>
                </a:solidFill>
                <a:latin typeface="+mn-lt"/>
              </a:rPr>
            </a:br>
            <a:r>
              <a:rPr lang="en-US" sz="2800" b="0" dirty="0" smtClean="0">
                <a:solidFill>
                  <a:schemeClr val="tx1"/>
                </a:solidFill>
                <a:latin typeface="+mn-lt"/>
              </a:rPr>
              <a:t>and nurses in communities around the country </a:t>
            </a:r>
            <a:br>
              <a:rPr lang="en-US" sz="2800" b="0" dirty="0" smtClean="0">
                <a:solidFill>
                  <a:schemeClr val="tx1"/>
                </a:solidFill>
                <a:latin typeface="+mn-lt"/>
              </a:rPr>
            </a:br>
            <a:r>
              <a:rPr lang="en-US" sz="2800" b="0" dirty="0" smtClean="0">
                <a:solidFill>
                  <a:schemeClr val="tx1"/>
                </a:solidFill>
                <a:latin typeface="+mn-lt"/>
              </a:rPr>
              <a:t>and millions more patients getting care.</a:t>
            </a:r>
            <a:endParaRPr lang="en-US" sz="2000" b="0" dirty="0" smtClean="0">
              <a:solidFill>
                <a:schemeClr val="tx1"/>
              </a:solidFill>
              <a:latin typeface="+mn-lt"/>
            </a:endParaRPr>
          </a:p>
        </p:txBody>
      </p:sp>
      <p:pic>
        <p:nvPicPr>
          <p:cNvPr id="35843" name="Picture 4" descr="illustration.png"/>
          <p:cNvPicPr>
            <a:picLocks noChangeAspect="1"/>
          </p:cNvPicPr>
          <p:nvPr/>
        </p:nvPicPr>
        <p:blipFill>
          <a:blip r:embed="rId4"/>
          <a:srcRect/>
          <a:stretch>
            <a:fillRect/>
          </a:stretch>
        </p:blipFill>
        <p:spPr bwMode="auto">
          <a:xfrm>
            <a:off x="1676400" y="2235200"/>
            <a:ext cx="5969000" cy="425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967" y="1326382"/>
            <a:ext cx="8721969" cy="4572000"/>
          </a:xfrm>
        </p:spPr>
        <p:txBody>
          <a:bodyPr rtlCol="0">
            <a:noAutofit/>
          </a:bodyPr>
          <a:lstStyle/>
          <a:p>
            <a:pPr fontAlgn="auto">
              <a:spcAft>
                <a:spcPts val="600"/>
              </a:spcAft>
              <a:buFont typeface="Arial"/>
              <a:buChar char="•"/>
              <a:defRPr/>
            </a:pPr>
            <a:r>
              <a:rPr lang="en-US" sz="2400" dirty="0" smtClean="0">
                <a:latin typeface="+mn-lt"/>
              </a:rPr>
              <a:t>Free preventive services such as mammograms and colonoscopies and a free annual wellness visit with your doctor. </a:t>
            </a:r>
          </a:p>
          <a:p>
            <a:pPr fontAlgn="auto">
              <a:spcAft>
                <a:spcPts val="600"/>
              </a:spcAft>
              <a:buFont typeface="Arial"/>
              <a:buChar char="•"/>
              <a:defRPr/>
            </a:pPr>
            <a:r>
              <a:rPr lang="en-US" sz="2400" dirty="0" smtClean="0">
                <a:latin typeface="+mn-lt"/>
              </a:rPr>
              <a:t>A 50% discount on brand-name medications for those in the prescription drug donut hole – an average savings of nearly $600 per person in 2011.  The donut hole will be closed in 2020.</a:t>
            </a:r>
          </a:p>
          <a:p>
            <a:pPr fontAlgn="auto">
              <a:spcAft>
                <a:spcPts val="600"/>
              </a:spcAft>
              <a:buFont typeface="Arial"/>
              <a:buChar char="•"/>
              <a:defRPr/>
            </a:pPr>
            <a:r>
              <a:rPr lang="en-US" sz="2400" dirty="0" smtClean="0">
                <a:latin typeface="+mn-lt"/>
              </a:rPr>
              <a:t>Strong anti-fraud measures, including tougher penalties for criminals.</a:t>
            </a:r>
          </a:p>
          <a:p>
            <a:pPr fontAlgn="auto">
              <a:spcAft>
                <a:spcPts val="600"/>
              </a:spcAft>
              <a:buFont typeface="Arial"/>
              <a:buChar char="•"/>
              <a:defRPr/>
            </a:pPr>
            <a:r>
              <a:rPr lang="en-US" sz="2400" dirty="0" smtClean="0">
                <a:latin typeface="+mn-lt"/>
              </a:rPr>
              <a:t>Tools to help doctors spend more time </a:t>
            </a:r>
            <a:br>
              <a:rPr lang="en-US" sz="2400" dirty="0" smtClean="0">
                <a:latin typeface="+mn-lt"/>
              </a:rPr>
            </a:br>
            <a:r>
              <a:rPr lang="en-US" sz="2400" dirty="0" smtClean="0">
                <a:latin typeface="+mn-lt"/>
              </a:rPr>
              <a:t>with elders and improve care coordination – </a:t>
            </a:r>
            <a:br>
              <a:rPr lang="en-US" sz="2400" dirty="0" smtClean="0">
                <a:latin typeface="+mn-lt"/>
              </a:rPr>
            </a:br>
            <a:r>
              <a:rPr lang="en-US" sz="2400" dirty="0" smtClean="0">
                <a:latin typeface="+mn-lt"/>
              </a:rPr>
              <a:t>just like they do at leading hospitals such as </a:t>
            </a:r>
            <a:br>
              <a:rPr lang="en-US" sz="2400" dirty="0" smtClean="0">
                <a:latin typeface="+mn-lt"/>
              </a:rPr>
            </a:br>
            <a:r>
              <a:rPr lang="en-US" sz="2400" dirty="0" smtClean="0">
                <a:latin typeface="+mn-lt"/>
              </a:rPr>
              <a:t>the Mayo Clinic and Cleveland Clinic.</a:t>
            </a:r>
            <a:endParaRPr lang="en-US" sz="2400" dirty="0">
              <a:latin typeface="+mn-lt"/>
            </a:endParaRPr>
          </a:p>
        </p:txBody>
      </p:sp>
      <p:sp>
        <p:nvSpPr>
          <p:cNvPr id="3" name="Title 2"/>
          <p:cNvSpPr>
            <a:spLocks noGrp="1"/>
          </p:cNvSpPr>
          <p:nvPr>
            <p:ph type="title"/>
          </p:nvPr>
        </p:nvSpPr>
        <p:spPr>
          <a:xfrm>
            <a:off x="914400" y="474663"/>
            <a:ext cx="7772400" cy="744537"/>
          </a:xfrm>
        </p:spPr>
        <p:txBody>
          <a:bodyPr>
            <a:normAutofit/>
          </a:bodyPr>
          <a:lstStyle/>
          <a:p>
            <a:pPr algn="ctr" fontAlgn="auto">
              <a:spcAft>
                <a:spcPts val="0"/>
              </a:spcAft>
              <a:defRPr/>
            </a:pPr>
            <a:r>
              <a:rPr lang="en-US" sz="2800" dirty="0" smtClean="0"/>
              <a:t>The Law Strengthens Medicare</a:t>
            </a:r>
          </a:p>
        </p:txBody>
      </p:sp>
      <p:pic>
        <p:nvPicPr>
          <p:cNvPr id="6147" name="Picture 3" descr="Doctor and pati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4449" y="4624492"/>
            <a:ext cx="2729551" cy="1843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ther and chil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4446" y="4776716"/>
            <a:ext cx="2709604" cy="1795789"/>
          </a:xfrm>
          <a:prstGeom prst="rect">
            <a:avLst/>
          </a:prstGeom>
        </p:spPr>
      </p:pic>
      <p:sp>
        <p:nvSpPr>
          <p:cNvPr id="2" name="Content Placeholder 1"/>
          <p:cNvSpPr>
            <a:spLocks noGrp="1"/>
          </p:cNvSpPr>
          <p:nvPr>
            <p:ph idx="1"/>
          </p:nvPr>
        </p:nvSpPr>
        <p:spPr>
          <a:xfrm>
            <a:off x="381837" y="1436914"/>
            <a:ext cx="8570777" cy="4985151"/>
          </a:xfrm>
        </p:spPr>
        <p:txBody>
          <a:bodyPr rtlCol="0">
            <a:normAutofit/>
          </a:bodyPr>
          <a:lstStyle/>
          <a:p>
            <a:pPr marL="0" lvl="1" indent="0" fontAlgn="auto">
              <a:lnSpc>
                <a:spcPct val="110000"/>
              </a:lnSpc>
              <a:spcBef>
                <a:spcPts val="0"/>
              </a:spcBef>
              <a:spcAft>
                <a:spcPts val="0"/>
              </a:spcAft>
              <a:buFont typeface="Arial"/>
              <a:buNone/>
              <a:defRPr/>
            </a:pPr>
            <a:r>
              <a:rPr lang="en-US" sz="2400" dirty="0" smtClean="0">
                <a:latin typeface="+mn-lt"/>
              </a:rPr>
              <a:t>In 2014: </a:t>
            </a:r>
          </a:p>
          <a:p>
            <a:r>
              <a:rPr lang="en-US" sz="2400" dirty="0" smtClean="0">
                <a:latin typeface="+mn-lt"/>
              </a:rPr>
              <a:t>Discriminating against anyone with a pre-existing condition will be illegal.</a:t>
            </a:r>
          </a:p>
          <a:p>
            <a:r>
              <a:rPr lang="en-US" sz="2400" dirty="0" smtClean="0">
                <a:latin typeface="+mn-lt"/>
              </a:rPr>
              <a:t>Insurance companies won't be able to charge women more than men.</a:t>
            </a:r>
          </a:p>
          <a:p>
            <a:r>
              <a:rPr lang="en-US" sz="2400" dirty="0" smtClean="0">
                <a:latin typeface="+mn-lt"/>
              </a:rPr>
              <a:t>Tax credits will make buying insurance more affordable.</a:t>
            </a:r>
          </a:p>
          <a:p>
            <a:r>
              <a:rPr lang="en-US" sz="2400" dirty="0" smtClean="0">
                <a:latin typeface="+mn-lt"/>
              </a:rPr>
              <a:t>There will be new State-based marketplaces – called Affordable Insurance Exchanges – where private insurers will compete for your business. Members of Congress will buy </a:t>
            </a:r>
            <a:br>
              <a:rPr lang="en-US" sz="2400" dirty="0" smtClean="0">
                <a:latin typeface="+mn-lt"/>
              </a:rPr>
            </a:br>
            <a:r>
              <a:rPr lang="en-US" sz="2400" dirty="0" smtClean="0">
                <a:latin typeface="+mn-lt"/>
              </a:rPr>
              <a:t>insurance there, too</a:t>
            </a:r>
            <a:r>
              <a:rPr lang="en-US" sz="2400" dirty="0" smtClean="0">
                <a:latin typeface="+mn-lt"/>
              </a:rPr>
              <a:t>.</a:t>
            </a:r>
            <a:endParaRPr lang="en-US" dirty="0"/>
          </a:p>
        </p:txBody>
      </p:sp>
      <p:sp>
        <p:nvSpPr>
          <p:cNvPr id="3" name="Title 2"/>
          <p:cNvSpPr>
            <a:spLocks noGrp="1"/>
          </p:cNvSpPr>
          <p:nvPr>
            <p:ph type="title"/>
          </p:nvPr>
        </p:nvSpPr>
        <p:spPr>
          <a:xfrm>
            <a:off x="0" y="381837"/>
            <a:ext cx="9144000" cy="1396721"/>
          </a:xfrm>
        </p:spPr>
        <p:txBody>
          <a:bodyPr/>
          <a:lstStyle/>
          <a:p>
            <a:pPr fontAlgn="auto">
              <a:spcAft>
                <a:spcPts val="0"/>
              </a:spcAft>
              <a:defRPr/>
            </a:pPr>
            <a:r>
              <a:rPr lang="en-US" dirty="0" smtClean="0">
                <a:solidFill>
                  <a:schemeClr val="tx1"/>
                </a:solidFill>
                <a:latin typeface="+mn-lt"/>
              </a:rPr>
              <a:t>     </a:t>
            </a:r>
            <a:r>
              <a:rPr lang="en-US" sz="2800" dirty="0" smtClean="0">
                <a:solidFill>
                  <a:schemeClr val="tx1"/>
                </a:solidFill>
                <a:latin typeface="Century Gothic" pitchFamily="34" charset="0"/>
              </a:rPr>
              <a:t>More Improvements to Come for All Americans . . </a:t>
            </a:r>
            <a:r>
              <a:rPr lang="en-US" sz="2800" dirty="0" smtClean="0">
                <a:solidFill>
                  <a:schemeClr val="tx1"/>
                </a:solidFill>
                <a:latin typeface="Century Gothic" pitchFamily="34" charset="0"/>
              </a:rPr>
              <a:t>.</a:t>
            </a:r>
            <a:endParaRPr lang="en-US" sz="2800" dirty="0" smtClean="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3" y="1034980"/>
            <a:ext cx="8212137" cy="4072529"/>
          </a:xfrm>
        </p:spPr>
        <p:txBody>
          <a:bodyPr rtlCol="0">
            <a:normAutofit lnSpcReduction="10000"/>
          </a:bodyPr>
          <a:lstStyle/>
          <a:p>
            <a:pPr marL="0" fontAlgn="auto">
              <a:lnSpc>
                <a:spcPct val="120000"/>
              </a:lnSpc>
              <a:spcBef>
                <a:spcPts val="0"/>
              </a:spcBef>
              <a:spcAft>
                <a:spcPts val="0"/>
              </a:spcAft>
              <a:buFont typeface="Arial"/>
              <a:buNone/>
              <a:defRPr/>
            </a:pPr>
            <a:r>
              <a:rPr lang="en-US" sz="3200" dirty="0" smtClean="0">
                <a:latin typeface="+mn-lt"/>
              </a:rPr>
              <a:t>So no matter what your circumstances</a:t>
            </a:r>
            <a:r>
              <a:rPr lang="en-US" sz="3200" dirty="0">
                <a:latin typeface="+mn-lt"/>
              </a:rPr>
              <a:t> </a:t>
            </a:r>
            <a:r>
              <a:rPr lang="en-US" sz="3200" dirty="0" smtClean="0">
                <a:latin typeface="+mn-lt"/>
              </a:rPr>
              <a:t>. . .</a:t>
            </a:r>
          </a:p>
          <a:p>
            <a:pPr marL="0" fontAlgn="auto">
              <a:lnSpc>
                <a:spcPct val="120000"/>
              </a:lnSpc>
              <a:spcBef>
                <a:spcPts val="0"/>
              </a:spcBef>
              <a:spcAft>
                <a:spcPts val="0"/>
              </a:spcAft>
              <a:buFont typeface="Arial"/>
              <a:buNone/>
              <a:defRPr/>
            </a:pPr>
            <a:endParaRPr lang="en-US" sz="3200" dirty="0" smtClean="0">
              <a:latin typeface="+mn-lt"/>
            </a:endParaRPr>
          </a:p>
          <a:p>
            <a:pPr marL="0" indent="0" fontAlgn="auto">
              <a:lnSpc>
                <a:spcPct val="120000"/>
              </a:lnSpc>
              <a:spcBef>
                <a:spcPts val="0"/>
              </a:spcBef>
              <a:spcAft>
                <a:spcPts val="0"/>
              </a:spcAft>
              <a:buFont typeface="Arial"/>
              <a:buNone/>
              <a:defRPr/>
            </a:pPr>
            <a:r>
              <a:rPr lang="en-US" sz="3200" i="1" dirty="0" smtClean="0">
                <a:latin typeface="+mn-lt"/>
              </a:rPr>
              <a:t>If you start a new business, live on a reservation, change jobs or move to another state, work for a Tribe, or retire early . . .</a:t>
            </a:r>
          </a:p>
          <a:p>
            <a:pPr marL="0" fontAlgn="auto">
              <a:lnSpc>
                <a:spcPct val="120000"/>
              </a:lnSpc>
              <a:spcBef>
                <a:spcPts val="0"/>
              </a:spcBef>
              <a:spcAft>
                <a:spcPts val="0"/>
              </a:spcAft>
              <a:buFont typeface="Arial"/>
              <a:buNone/>
              <a:defRPr/>
            </a:pPr>
            <a:endParaRPr lang="en-US" sz="3200" dirty="0" smtClean="0">
              <a:latin typeface="+mn-lt"/>
            </a:endParaRPr>
          </a:p>
          <a:p>
            <a:pPr marL="0" fontAlgn="auto">
              <a:lnSpc>
                <a:spcPct val="120000"/>
              </a:lnSpc>
              <a:spcBef>
                <a:spcPts val="0"/>
              </a:spcBef>
              <a:spcAft>
                <a:spcPts val="0"/>
              </a:spcAft>
              <a:buFont typeface="Arial"/>
              <a:buNone/>
              <a:defRPr/>
            </a:pPr>
            <a:r>
              <a:rPr lang="en-US" sz="3200" dirty="0" smtClean="0">
                <a:latin typeface="+mn-lt"/>
              </a:rPr>
              <a:t>You’ll have access to affordable health 	insurance. </a:t>
            </a:r>
          </a:p>
          <a:p>
            <a:pPr fontAlgn="auto">
              <a:spcAft>
                <a:spcPts val="0"/>
              </a:spcAft>
              <a:buFont typeface="Arial"/>
              <a:buChar char="•"/>
              <a:defRPr/>
            </a:pPr>
            <a:endParaRPr lang="en-US" dirty="0"/>
          </a:p>
        </p:txBody>
      </p:sp>
      <p:pic>
        <p:nvPicPr>
          <p:cNvPr id="5" name="Picture 4" descr="group of peop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77612" y="5107509"/>
            <a:ext cx="1866388" cy="151847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oup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465" y="4602146"/>
            <a:ext cx="2658535" cy="2003368"/>
          </a:xfrm>
          <a:prstGeom prst="rect">
            <a:avLst/>
          </a:prstGeom>
          <a:noFill/>
          <a:ln w="9525">
            <a:noFill/>
            <a:miter lim="800000"/>
            <a:headEnd/>
            <a:tailEnd/>
          </a:ln>
        </p:spPr>
      </p:pic>
      <p:sp>
        <p:nvSpPr>
          <p:cNvPr id="2" name="Content Placeholder 1"/>
          <p:cNvSpPr>
            <a:spLocks noGrp="1"/>
          </p:cNvSpPr>
          <p:nvPr>
            <p:ph idx="1"/>
          </p:nvPr>
        </p:nvSpPr>
        <p:spPr>
          <a:xfrm>
            <a:off x="301451" y="1545464"/>
            <a:ext cx="8385349" cy="4493593"/>
          </a:xfrm>
        </p:spPr>
        <p:txBody>
          <a:bodyPr>
            <a:normAutofit/>
          </a:bodyPr>
          <a:lstStyle/>
          <a:p>
            <a:r>
              <a:rPr lang="en-US" sz="2400" dirty="0" smtClean="0">
                <a:latin typeface="Helvetica" pitchFamily="34" charset="0"/>
              </a:rPr>
              <a:t> </a:t>
            </a:r>
            <a:r>
              <a:rPr lang="en-US" sz="2400" dirty="0" smtClean="0">
                <a:latin typeface="Calibri" pitchFamily="34" charset="0"/>
              </a:rPr>
              <a:t>Indian Country will benefit greatly because of the changes made possible by the law. </a:t>
            </a:r>
          </a:p>
          <a:p>
            <a:endParaRPr lang="en-US" sz="1600" dirty="0" smtClean="0">
              <a:latin typeface="Calibri" pitchFamily="34" charset="0"/>
            </a:endParaRPr>
          </a:p>
          <a:p>
            <a:r>
              <a:rPr lang="en-US" sz="2400" dirty="0" smtClean="0">
                <a:latin typeface="Calibri" pitchFamily="34" charset="0"/>
              </a:rPr>
              <a:t>The law builds on the system we have and preserves the best parts of it.</a:t>
            </a:r>
          </a:p>
          <a:p>
            <a:pPr>
              <a:buFont typeface="Arial" charset="0"/>
              <a:buNone/>
            </a:pPr>
            <a:endParaRPr lang="en-US" sz="1600" dirty="0" smtClean="0">
              <a:latin typeface="Calibri" pitchFamily="34" charset="0"/>
            </a:endParaRPr>
          </a:p>
          <a:p>
            <a:r>
              <a:rPr lang="en-US" sz="2400" dirty="0" smtClean="0">
                <a:latin typeface="Calibri" pitchFamily="34" charset="0"/>
              </a:rPr>
              <a:t>The law does not add to the deficit.  According to the independent Congressional Budget Office, </a:t>
            </a:r>
            <a:br>
              <a:rPr lang="en-US" sz="2400" dirty="0" smtClean="0">
                <a:latin typeface="Calibri" pitchFamily="34" charset="0"/>
              </a:rPr>
            </a:br>
            <a:r>
              <a:rPr lang="en-US" sz="2400" dirty="0" smtClean="0">
                <a:latin typeface="Calibri" pitchFamily="34" charset="0"/>
              </a:rPr>
              <a:t>the law is paid for.</a:t>
            </a:r>
          </a:p>
        </p:txBody>
      </p:sp>
      <p:sp>
        <p:nvSpPr>
          <p:cNvPr id="3" name="Title 2"/>
          <p:cNvSpPr>
            <a:spLocks noGrp="1"/>
          </p:cNvSpPr>
          <p:nvPr>
            <p:ph type="title"/>
          </p:nvPr>
        </p:nvSpPr>
        <p:spPr>
          <a:xfrm>
            <a:off x="914400" y="498475"/>
            <a:ext cx="7772400" cy="1046990"/>
          </a:xfrm>
        </p:spPr>
        <p:txBody>
          <a:bodyPr>
            <a:normAutofit/>
          </a:bodyPr>
          <a:lstStyle/>
          <a:p>
            <a:pPr algn="ctr" fontAlgn="auto">
              <a:spcAft>
                <a:spcPts val="0"/>
              </a:spcAft>
              <a:defRPr/>
            </a:pPr>
            <a:r>
              <a:rPr lang="en-US" sz="3200" dirty="0" smtClean="0"/>
              <a:t>Did </a:t>
            </a:r>
            <a:r>
              <a:rPr lang="en-US" sz="3200" dirty="0" smtClean="0"/>
              <a:t>You Know </a:t>
            </a:r>
            <a:r>
              <a:rPr lang="en-US" sz="3200" dirty="0" smtClean="0"/>
              <a:t>.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6" y="1835870"/>
            <a:ext cx="7717134" cy="4449763"/>
          </a:xfrm>
        </p:spPr>
        <p:txBody>
          <a:bodyPr rtlCol="0">
            <a:normAutofit/>
          </a:bodyPr>
          <a:lstStyle/>
          <a:p>
            <a:pPr fontAlgn="auto">
              <a:spcAft>
                <a:spcPts val="0"/>
              </a:spcAft>
              <a:buFont typeface="Arial"/>
              <a:buChar char="•"/>
              <a:defRPr/>
            </a:pPr>
            <a:r>
              <a:rPr lang="en-US" sz="2400" dirty="0" smtClean="0">
                <a:latin typeface="+mn-lt"/>
              </a:rPr>
              <a:t>Strengthens the Indian Health Service</a:t>
            </a:r>
          </a:p>
          <a:p>
            <a:pPr fontAlgn="auto">
              <a:spcAft>
                <a:spcPts val="0"/>
              </a:spcAft>
              <a:buFont typeface="Arial"/>
              <a:buChar char="•"/>
              <a:defRPr/>
            </a:pPr>
            <a:endParaRPr lang="en-US" sz="2400" dirty="0" smtClean="0">
              <a:latin typeface="+mn-lt"/>
            </a:endParaRPr>
          </a:p>
          <a:p>
            <a:pPr fontAlgn="auto">
              <a:spcAft>
                <a:spcPts val="0"/>
              </a:spcAft>
              <a:buFont typeface="Arial"/>
              <a:buChar char="•"/>
              <a:defRPr/>
            </a:pPr>
            <a:r>
              <a:rPr lang="en-US" sz="2400" dirty="0" smtClean="0">
                <a:latin typeface="+mn-lt"/>
              </a:rPr>
              <a:t>Protects from the worst insurance company abuses</a:t>
            </a:r>
          </a:p>
          <a:p>
            <a:pPr fontAlgn="auto">
              <a:spcAft>
                <a:spcPts val="0"/>
              </a:spcAft>
              <a:buFont typeface="Arial"/>
              <a:buNone/>
              <a:defRPr/>
            </a:pPr>
            <a:endParaRPr lang="en-US" sz="2400" dirty="0" smtClean="0">
              <a:latin typeface="+mn-lt"/>
            </a:endParaRPr>
          </a:p>
          <a:p>
            <a:pPr fontAlgn="auto">
              <a:spcAft>
                <a:spcPts val="0"/>
              </a:spcAft>
              <a:buFont typeface="Arial"/>
              <a:buChar char="•"/>
              <a:defRPr/>
            </a:pPr>
            <a:r>
              <a:rPr lang="en-US" sz="2400" dirty="0" smtClean="0">
                <a:latin typeface="+mn-lt"/>
              </a:rPr>
              <a:t>Makes health insurance more affordable</a:t>
            </a:r>
          </a:p>
          <a:p>
            <a:pPr fontAlgn="auto">
              <a:spcAft>
                <a:spcPts val="0"/>
              </a:spcAft>
              <a:buFont typeface="Arial"/>
              <a:buNone/>
              <a:defRPr/>
            </a:pPr>
            <a:endParaRPr lang="en-US" sz="2400" dirty="0" smtClean="0">
              <a:latin typeface="+mn-lt"/>
            </a:endParaRPr>
          </a:p>
          <a:p>
            <a:pPr fontAlgn="auto">
              <a:spcAft>
                <a:spcPts val="0"/>
              </a:spcAft>
              <a:buFont typeface="Arial"/>
              <a:buChar char="•"/>
              <a:defRPr/>
            </a:pPr>
            <a:r>
              <a:rPr lang="en-US" sz="2400" dirty="0" smtClean="0">
                <a:latin typeface="+mn-lt"/>
              </a:rPr>
              <a:t>Ensures better access to care</a:t>
            </a:r>
          </a:p>
          <a:p>
            <a:pPr fontAlgn="auto">
              <a:spcAft>
                <a:spcPts val="0"/>
              </a:spcAft>
              <a:buFont typeface="Arial"/>
              <a:buNone/>
              <a:defRPr/>
            </a:pPr>
            <a:endParaRPr lang="en-US" sz="2400" dirty="0" smtClean="0">
              <a:latin typeface="+mn-lt"/>
            </a:endParaRPr>
          </a:p>
          <a:p>
            <a:pPr fontAlgn="auto">
              <a:spcAft>
                <a:spcPts val="0"/>
              </a:spcAft>
              <a:buFont typeface="Arial"/>
              <a:buChar char="•"/>
              <a:defRPr/>
            </a:pPr>
            <a:r>
              <a:rPr lang="en-US" sz="2400" dirty="0" smtClean="0">
                <a:latin typeface="+mn-lt"/>
              </a:rPr>
              <a:t>Strengthens Medicare</a:t>
            </a:r>
          </a:p>
        </p:txBody>
      </p:sp>
      <p:sp>
        <p:nvSpPr>
          <p:cNvPr id="2" name="Title 1"/>
          <p:cNvSpPr>
            <a:spLocks noGrp="1"/>
          </p:cNvSpPr>
          <p:nvPr>
            <p:ph type="title"/>
          </p:nvPr>
        </p:nvSpPr>
        <p:spPr/>
        <p:txBody>
          <a:bodyPr>
            <a:normAutofit/>
          </a:bodyPr>
          <a:lstStyle/>
          <a:p>
            <a:pPr algn="ctr" fontAlgn="auto">
              <a:spcAft>
                <a:spcPts val="0"/>
              </a:spcAft>
              <a:defRPr/>
            </a:pPr>
            <a:r>
              <a:rPr lang="en-US" sz="2800" dirty="0" smtClean="0"/>
              <a:t>Five Things to Remember About the Law</a:t>
            </a:r>
            <a:endParaRPr lang="en-US" sz="2800" dirty="0"/>
          </a:p>
        </p:txBody>
      </p:sp>
      <p:pic>
        <p:nvPicPr>
          <p:cNvPr id="5" name="Picture 4" descr="native people holding hand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0705" y="4205251"/>
            <a:ext cx="3126095" cy="208038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91568" y="4893546"/>
            <a:ext cx="7315200" cy="333541"/>
          </a:xfrm>
        </p:spPr>
        <p:txBody>
          <a:bodyPr rtlCol="0">
            <a:normAutofit lnSpcReduction="10000"/>
          </a:bodyPr>
          <a:lstStyle/>
          <a:p>
            <a:pPr algn="ctr" fontAlgn="auto">
              <a:spcAft>
                <a:spcPts val="0"/>
              </a:spcAft>
              <a:buNone/>
              <a:defRPr/>
            </a:pPr>
            <a:r>
              <a:rPr lang="en-US" sz="2400" b="1" dirty="0" smtClean="0">
                <a:latin typeface="+mn-lt"/>
              </a:rPr>
              <a:t>Indian Health Service – </a:t>
            </a:r>
            <a:r>
              <a:rPr lang="en-US" sz="2400" b="1" dirty="0" smtClean="0">
                <a:solidFill>
                  <a:srgbClr val="FF0000"/>
                </a:solidFill>
                <a:latin typeface="+mn-lt"/>
                <a:hlinkClick r:id="rId3"/>
              </a:rPr>
              <a:t>http://www.ihs.gov</a:t>
            </a:r>
            <a:endParaRPr lang="en-US" sz="2400" b="1" dirty="0">
              <a:solidFill>
                <a:srgbClr val="FF0000"/>
              </a:solidFill>
              <a:latin typeface="+mn-lt"/>
            </a:endParaRPr>
          </a:p>
        </p:txBody>
      </p:sp>
      <p:sp>
        <p:nvSpPr>
          <p:cNvPr id="2" name="Title 1"/>
          <p:cNvSpPr>
            <a:spLocks noGrp="1"/>
          </p:cNvSpPr>
          <p:nvPr>
            <p:ph type="title"/>
          </p:nvPr>
        </p:nvSpPr>
        <p:spPr>
          <a:xfrm>
            <a:off x="914400" y="237581"/>
            <a:ext cx="7772400" cy="1600200"/>
          </a:xfrm>
        </p:spPr>
        <p:txBody>
          <a:bodyPr>
            <a:normAutofit/>
          </a:bodyPr>
          <a:lstStyle/>
          <a:p>
            <a:pPr algn="ctr" fontAlgn="auto">
              <a:spcAft>
                <a:spcPts val="0"/>
              </a:spcAft>
              <a:defRPr/>
            </a:pPr>
            <a:r>
              <a:rPr lang="en-US" sz="3200" dirty="0" smtClean="0"/>
              <a:t>Learn More</a:t>
            </a:r>
            <a:endParaRPr lang="en-US" sz="3200" dirty="0"/>
          </a:p>
        </p:txBody>
      </p:sp>
      <p:sp>
        <p:nvSpPr>
          <p:cNvPr id="56323" name="TextBox 7"/>
          <p:cNvSpPr txBox="1">
            <a:spLocks noChangeArrowheads="1"/>
          </p:cNvSpPr>
          <p:nvPr/>
        </p:nvSpPr>
        <p:spPr bwMode="auto">
          <a:xfrm>
            <a:off x="791568" y="1399012"/>
            <a:ext cx="3812878" cy="830997"/>
          </a:xfrm>
          <a:prstGeom prst="rect">
            <a:avLst/>
          </a:prstGeom>
          <a:noFill/>
          <a:ln w="9525">
            <a:noFill/>
            <a:miter lim="800000"/>
            <a:headEnd/>
            <a:tailEnd/>
          </a:ln>
        </p:spPr>
        <p:txBody>
          <a:bodyPr wrap="square">
            <a:spAutoFit/>
          </a:bodyPr>
          <a:lstStyle/>
          <a:p>
            <a:pPr algn="ctr"/>
            <a:r>
              <a:rPr lang="en-US" sz="2400" b="1" dirty="0">
                <a:latin typeface="Calibri" pitchFamily="34" charset="0"/>
                <a:cs typeface="Helvetica" pitchFamily="34" charset="0"/>
              </a:rPr>
              <a:t>http://www.healthcare.gov/</a:t>
            </a:r>
          </a:p>
        </p:txBody>
      </p:sp>
      <p:sp>
        <p:nvSpPr>
          <p:cNvPr id="56324" name="TextBox 8"/>
          <p:cNvSpPr txBox="1">
            <a:spLocks noChangeArrowheads="1"/>
          </p:cNvSpPr>
          <p:nvPr/>
        </p:nvSpPr>
        <p:spPr bwMode="auto">
          <a:xfrm>
            <a:off x="5728501" y="1399012"/>
            <a:ext cx="2641775" cy="461665"/>
          </a:xfrm>
          <a:prstGeom prst="rect">
            <a:avLst/>
          </a:prstGeom>
          <a:noFill/>
          <a:ln w="9525">
            <a:noFill/>
            <a:miter lim="800000"/>
            <a:headEnd/>
            <a:tailEnd/>
          </a:ln>
        </p:spPr>
        <p:txBody>
          <a:bodyPr wrap="square">
            <a:spAutoFit/>
          </a:bodyPr>
          <a:lstStyle/>
          <a:p>
            <a:pPr algn="ctr"/>
            <a:r>
              <a:rPr lang="en-US" sz="2400" b="1" dirty="0">
                <a:latin typeface="Calibri" pitchFamily="34" charset="0"/>
                <a:cs typeface="Helvetica" pitchFamily="34" charset="0"/>
              </a:rPr>
              <a:t>Social Networks</a:t>
            </a:r>
          </a:p>
        </p:txBody>
      </p:sp>
      <p:pic>
        <p:nvPicPr>
          <p:cNvPr id="56325" name="Picture 10" descr="social networks - email updates, twitter, facebook, YouTube, etc...&#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8609" y="1953180"/>
            <a:ext cx="2521667" cy="2483991"/>
          </a:xfrm>
          <a:prstGeom prst="rect">
            <a:avLst/>
          </a:prstGeom>
          <a:noFill/>
          <a:ln w="28575">
            <a:solidFill>
              <a:srgbClr val="1C75BC"/>
            </a:solidFill>
            <a:miter lim="800000"/>
            <a:headEnd/>
            <a:tailEnd/>
          </a:ln>
        </p:spPr>
      </p:pic>
      <p:pic>
        <p:nvPicPr>
          <p:cNvPr id="56326" name="Picture 2" descr="www.healthcare.gov screen shot"/>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2454" y="1953182"/>
            <a:ext cx="4090368" cy="2628866"/>
          </a:xfrm>
          <a:prstGeom prst="rect">
            <a:avLst/>
          </a:prstGeom>
          <a:noFill/>
          <a:ln w="28575">
            <a:solidFill>
              <a:srgbClr val="1C75BC"/>
            </a:solidFill>
            <a:miter lim="800000"/>
            <a:headEnd/>
            <a:tailEnd/>
          </a:ln>
        </p:spPr>
      </p:pic>
      <p:pic>
        <p:nvPicPr>
          <p:cNvPr id="1026" name="Picture 2" descr="www.ihs.gov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411" y="5344820"/>
            <a:ext cx="5018042" cy="995690"/>
          </a:xfrm>
          <a:prstGeom prst="rect">
            <a:avLst/>
          </a:prstGeom>
          <a:noFill/>
          <a:ln w="12700">
            <a:solidFill>
              <a:srgbClr val="1C75BC"/>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976"/>
            <a:ext cx="8229600" cy="705853"/>
          </a:xfrm>
        </p:spPr>
        <p:txBody>
          <a:bodyPr>
            <a:noAutofit/>
          </a:bodyPr>
          <a:lstStyle/>
          <a:p>
            <a:pPr algn="ctr" fontAlgn="auto">
              <a:spcAft>
                <a:spcPts val="0"/>
              </a:spcAft>
              <a:defRPr/>
            </a:pPr>
            <a:r>
              <a:rPr lang="en-US" sz="3200" dirty="0" smtClean="0"/>
              <a:t>The </a:t>
            </a:r>
            <a:r>
              <a:rPr lang="en-US" sz="3200" dirty="0" smtClean="0"/>
              <a:t>Health Care </a:t>
            </a:r>
            <a:r>
              <a:rPr lang="en-US" sz="3200" dirty="0" smtClean="0"/>
              <a:t>Law</a:t>
            </a:r>
            <a:endParaRPr lang="en-US" sz="3200" dirty="0"/>
          </a:p>
        </p:txBody>
      </p:sp>
      <p:sp>
        <p:nvSpPr>
          <p:cNvPr id="3" name="Content Placeholder 2"/>
          <p:cNvSpPr>
            <a:spLocks noGrp="1"/>
          </p:cNvSpPr>
          <p:nvPr>
            <p:ph idx="1"/>
          </p:nvPr>
        </p:nvSpPr>
        <p:spPr/>
        <p:txBody>
          <a:bodyPr rtlCol="0">
            <a:normAutofit/>
          </a:bodyPr>
          <a:lstStyle/>
          <a:p>
            <a:pPr algn="ctr" fontAlgn="auto">
              <a:spcBef>
                <a:spcPts val="0"/>
              </a:spcBef>
              <a:spcAft>
                <a:spcPts val="0"/>
              </a:spcAft>
              <a:buFont typeface="Arial"/>
              <a:buNone/>
              <a:defRPr/>
            </a:pPr>
            <a:r>
              <a:rPr lang="en-US" sz="2800" dirty="0" smtClean="0">
                <a:latin typeface="+mn-lt"/>
              </a:rPr>
              <a:t>In March 2010, President Obama signed into law the </a:t>
            </a:r>
          </a:p>
          <a:p>
            <a:pPr algn="ctr" fontAlgn="auto">
              <a:spcBef>
                <a:spcPts val="0"/>
              </a:spcBef>
              <a:spcAft>
                <a:spcPts val="0"/>
              </a:spcAft>
              <a:buFont typeface="Arial"/>
              <a:buNone/>
              <a:defRPr/>
            </a:pPr>
            <a:r>
              <a:rPr lang="en-US" sz="2800" dirty="0" smtClean="0">
                <a:latin typeface="+mn-lt"/>
              </a:rPr>
              <a:t>Affordable Care Act.</a:t>
            </a:r>
          </a:p>
          <a:p>
            <a:pPr algn="ctr" fontAlgn="auto">
              <a:spcBef>
                <a:spcPts val="0"/>
              </a:spcBef>
              <a:spcAft>
                <a:spcPts val="0"/>
              </a:spcAft>
              <a:buFont typeface="Arial"/>
              <a:buNone/>
              <a:defRPr/>
            </a:pPr>
            <a:endParaRPr lang="en-US" sz="2800" dirty="0" smtClean="0">
              <a:latin typeface="+mn-lt"/>
            </a:endParaRPr>
          </a:p>
          <a:p>
            <a:pPr algn="ctr" fontAlgn="auto">
              <a:spcBef>
                <a:spcPts val="0"/>
              </a:spcBef>
              <a:spcAft>
                <a:spcPts val="0"/>
              </a:spcAft>
              <a:buFont typeface="Arial"/>
              <a:buNone/>
              <a:defRPr/>
            </a:pPr>
            <a:r>
              <a:rPr lang="en-US" sz="2800" dirty="0" smtClean="0">
                <a:latin typeface="+mn-lt"/>
              </a:rPr>
              <a:t>The law included a permanent reauthorization of the </a:t>
            </a:r>
          </a:p>
          <a:p>
            <a:pPr algn="ctr" fontAlgn="auto">
              <a:spcBef>
                <a:spcPts val="0"/>
              </a:spcBef>
              <a:spcAft>
                <a:spcPts val="0"/>
              </a:spcAft>
              <a:buFont typeface="Arial"/>
              <a:buNone/>
              <a:defRPr/>
            </a:pPr>
            <a:r>
              <a:rPr lang="en-US" sz="2800" dirty="0" smtClean="0">
                <a:latin typeface="+mn-lt"/>
              </a:rPr>
              <a:t>Indian Health Care Improvement Act. </a:t>
            </a:r>
            <a:endParaRPr lang="en-US" dirty="0" smtClean="0"/>
          </a:p>
        </p:txBody>
      </p:sp>
      <p:grpSp>
        <p:nvGrpSpPr>
          <p:cNvPr id="9" name="Group 8" descr="President Obama signing the Indian Health Care Immprovement Act"/>
          <p:cNvGrpSpPr/>
          <p:nvPr/>
        </p:nvGrpSpPr>
        <p:grpSpPr>
          <a:xfrm>
            <a:off x="3127569" y="3935786"/>
            <a:ext cx="2727328" cy="2516065"/>
            <a:chOff x="2991088" y="3363009"/>
            <a:chExt cx="3117743" cy="2906191"/>
          </a:xfrm>
        </p:grpSpPr>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713" y="3753135"/>
              <a:ext cx="2330208" cy="2407954"/>
            </a:xfrm>
            <a:prstGeom prst="rect">
              <a:avLst/>
            </a:prstGeom>
            <a:noFill/>
            <a:ln w="9525">
              <a:noFill/>
              <a:miter lim="800000"/>
              <a:headEnd/>
              <a:tailEnd/>
            </a:ln>
          </p:spPr>
        </p:pic>
        <p:pic>
          <p:nvPicPr>
            <p:cNvPr id="1026" name="Picture 2" descr="C:\Program Files\Microsoft Office\MEDIA\CAGCAT10\j015799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379669" y="3363009"/>
              <a:ext cx="2338747" cy="390415"/>
            </a:xfrm>
            <a:prstGeom prst="rect">
              <a:avLst/>
            </a:prstGeom>
            <a:noFill/>
          </p:spPr>
        </p:pic>
        <p:pic>
          <p:nvPicPr>
            <p:cNvPr id="6" name="Picture 2" descr="C:\Program Files\Microsoft Office\MEDIA\CAGCAT10\j015799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368293" y="5876513"/>
              <a:ext cx="2338747" cy="390415"/>
            </a:xfrm>
            <a:prstGeom prst="rect">
              <a:avLst/>
            </a:prstGeom>
            <a:noFill/>
          </p:spPr>
        </p:pic>
        <p:pic>
          <p:nvPicPr>
            <p:cNvPr id="7" name="Picture 2" descr="C:\Program Files\Microsoft Office\MEDIA\CAGCAT10\j015799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4461664" y="4619761"/>
              <a:ext cx="2903919" cy="390415"/>
            </a:xfrm>
            <a:prstGeom prst="rect">
              <a:avLst/>
            </a:prstGeom>
            <a:noFill/>
          </p:spPr>
        </p:pic>
        <p:pic>
          <p:nvPicPr>
            <p:cNvPr id="8" name="Picture 2" descr="C:\Program Files\Microsoft Office\MEDIA\CAGCAT10\j015799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734336" y="4622033"/>
              <a:ext cx="2903919" cy="390415"/>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39396" y="2169994"/>
            <a:ext cx="7694921" cy="3971500"/>
          </a:xfrm>
        </p:spPr>
        <p:txBody>
          <a:bodyPr rtlCol="0" anchor="ctr">
            <a:noAutofit/>
          </a:bodyPr>
          <a:lstStyle/>
          <a:p>
            <a:pPr marL="514350" indent="-514350" defTabSz="914400" eaLnBrk="0" hangingPunct="0">
              <a:lnSpc>
                <a:spcPct val="110000"/>
              </a:lnSpc>
              <a:spcBef>
                <a:spcPts val="1200"/>
              </a:spcBef>
              <a:spcAft>
                <a:spcPts val="1200"/>
              </a:spcAft>
              <a:buFont typeface="+mj-lt"/>
              <a:buAutoNum type="arabicPeriod"/>
            </a:pPr>
            <a:r>
              <a:rPr lang="en-US" sz="2800" b="1" dirty="0" smtClean="0">
                <a:solidFill>
                  <a:srgbClr val="000000"/>
                </a:solidFill>
                <a:latin typeface="+mn-lt"/>
              </a:rPr>
              <a:t>Permanent </a:t>
            </a:r>
            <a:r>
              <a:rPr lang="en-US" sz="2800" b="1" dirty="0" smtClean="0">
                <a:solidFill>
                  <a:srgbClr val="000000"/>
                </a:solidFill>
                <a:latin typeface="+mn-lt"/>
              </a:rPr>
              <a:t>Reauthorization of the Indian Health Care Improvement </a:t>
            </a:r>
            <a:r>
              <a:rPr lang="en-US" sz="2800" b="1" dirty="0" smtClean="0">
                <a:solidFill>
                  <a:srgbClr val="000000"/>
                </a:solidFill>
                <a:latin typeface="+mn-lt"/>
              </a:rPr>
              <a:t>Act</a:t>
            </a:r>
            <a:endParaRPr lang="en-US" sz="2800" b="1" dirty="0" smtClean="0">
              <a:solidFill>
                <a:srgbClr val="000000"/>
              </a:solidFill>
              <a:latin typeface="+mn-lt"/>
            </a:endParaRPr>
          </a:p>
          <a:p>
            <a:pPr marL="514350" indent="-514350" defTabSz="914400" eaLnBrk="0" hangingPunct="0">
              <a:lnSpc>
                <a:spcPct val="110000"/>
              </a:lnSpc>
              <a:spcBef>
                <a:spcPts val="1200"/>
              </a:spcBef>
              <a:spcAft>
                <a:spcPts val="1200"/>
              </a:spcAft>
              <a:buFont typeface="+mj-lt"/>
              <a:buAutoNum type="arabicPeriod"/>
            </a:pPr>
            <a:r>
              <a:rPr lang="en-US" sz="2800" b="1" dirty="0" smtClean="0">
                <a:solidFill>
                  <a:srgbClr val="000000"/>
                </a:solidFill>
                <a:latin typeface="+mn-lt"/>
              </a:rPr>
              <a:t>Strengthening the Indian Health </a:t>
            </a:r>
            <a:r>
              <a:rPr lang="en-US" sz="2800" b="1" dirty="0" smtClean="0">
                <a:solidFill>
                  <a:srgbClr val="000000"/>
                </a:solidFill>
                <a:latin typeface="+mn-lt"/>
              </a:rPr>
              <a:t>Service</a:t>
            </a:r>
            <a:endParaRPr lang="en-US" sz="2800" b="1" dirty="0" smtClean="0">
              <a:solidFill>
                <a:srgbClr val="000000"/>
              </a:solidFill>
              <a:latin typeface="+mn-lt"/>
            </a:endParaRPr>
          </a:p>
          <a:p>
            <a:pPr marL="514350" indent="-514350" defTabSz="914400" eaLnBrk="0" hangingPunct="0">
              <a:lnSpc>
                <a:spcPct val="110000"/>
              </a:lnSpc>
              <a:spcBef>
                <a:spcPts val="1200"/>
              </a:spcBef>
              <a:spcAft>
                <a:spcPts val="1200"/>
              </a:spcAft>
              <a:buFont typeface="+mj-lt"/>
              <a:buAutoNum type="arabicPeriod"/>
            </a:pPr>
            <a:r>
              <a:rPr lang="en-US" sz="2800" b="1" dirty="0" smtClean="0">
                <a:solidFill>
                  <a:srgbClr val="000000"/>
                </a:solidFill>
                <a:latin typeface="+mn-lt"/>
              </a:rPr>
              <a:t>Greater Access to Health Insurance </a:t>
            </a:r>
            <a:r>
              <a:rPr lang="en-US" sz="2800" b="1" dirty="0" smtClean="0">
                <a:solidFill>
                  <a:srgbClr val="000000"/>
                </a:solidFill>
                <a:latin typeface="+mn-lt"/>
              </a:rPr>
              <a:t>Coverage</a:t>
            </a:r>
            <a:endParaRPr lang="en-US" sz="2800" b="1" dirty="0" smtClean="0">
              <a:solidFill>
                <a:srgbClr val="000000"/>
              </a:solidFill>
              <a:latin typeface="+mn-lt"/>
            </a:endParaRPr>
          </a:p>
        </p:txBody>
      </p:sp>
      <p:sp>
        <p:nvSpPr>
          <p:cNvPr id="8194" name="Title 1"/>
          <p:cNvSpPr>
            <a:spLocks noGrp="1"/>
          </p:cNvSpPr>
          <p:nvPr>
            <p:ph type="title"/>
          </p:nvPr>
        </p:nvSpPr>
        <p:spPr>
          <a:xfrm>
            <a:off x="0" y="1091821"/>
            <a:ext cx="6823881" cy="780931"/>
          </a:xfrm>
        </p:spPr>
        <p:txBody>
          <a:bodyPr>
            <a:normAutofit fontScale="90000"/>
          </a:bodyPr>
          <a:lstStyle/>
          <a:p>
            <a:pPr algn="ctr" fontAlgn="auto">
              <a:spcAft>
                <a:spcPts val="0"/>
              </a:spcAft>
              <a:defRPr/>
            </a:pPr>
            <a:r>
              <a:rPr lang="en-US" sz="3200" dirty="0" smtClean="0"/>
              <a:t>The Affordable Care Act benefits American Indians and Alaska Natives</a:t>
            </a:r>
            <a:endParaRPr lang="en-US" sz="2000" dirty="0" smtClean="0"/>
          </a:p>
        </p:txBody>
      </p:sp>
      <p:pic>
        <p:nvPicPr>
          <p:cNvPr id="2051" name="Picture 3" descr="four directions ico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321313" y="518437"/>
            <a:ext cx="1590675" cy="1474313"/>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476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09" y="2112985"/>
            <a:ext cx="8681776" cy="3918842"/>
          </a:xfrm>
        </p:spPr>
        <p:txBody>
          <a:bodyPr/>
          <a:lstStyle/>
          <a:p>
            <a:pPr marL="342900" lvl="1" indent="-342900">
              <a:buNone/>
            </a:pPr>
            <a:r>
              <a:rPr lang="en-US" dirty="0">
                <a:latin typeface="Calibri" pitchFamily="34" charset="0"/>
                <a:cs typeface="Calibri" pitchFamily="34" charset="0"/>
              </a:rPr>
              <a:t> </a:t>
            </a:r>
            <a:r>
              <a:rPr lang="en-US" dirty="0" smtClean="0">
                <a:latin typeface="Calibri" pitchFamily="34" charset="0"/>
                <a:cs typeface="Calibri" pitchFamily="34" charset="0"/>
              </a:rPr>
              <a:t>     </a:t>
            </a:r>
            <a:r>
              <a:rPr lang="en-US" sz="2800" dirty="0" smtClean="0">
                <a:latin typeface="Calibri" pitchFamily="34" charset="0"/>
                <a:cs typeface="Calibri" pitchFamily="34" charset="0"/>
              </a:rPr>
              <a:t>The </a:t>
            </a:r>
            <a:r>
              <a:rPr lang="en-US" sz="2800" dirty="0" smtClean="0">
                <a:latin typeface="Calibri" pitchFamily="34" charset="0"/>
                <a:cs typeface="Calibri" pitchFamily="34" charset="0"/>
              </a:rPr>
              <a:t>government’s historical and unique legal relationship with Indian Tribes is based on treaties, laws, and Supreme Court decisions.</a:t>
            </a:r>
          </a:p>
          <a:p>
            <a:pPr marL="342900" lvl="1" indent="-342900">
              <a:buNone/>
            </a:pPr>
            <a:endParaRPr lang="en-US" sz="1000" dirty="0" smtClean="0">
              <a:latin typeface="Calibri" pitchFamily="34" charset="0"/>
              <a:cs typeface="Calibri" pitchFamily="34" charset="0"/>
            </a:endParaRPr>
          </a:p>
          <a:p>
            <a:pPr marL="742950" lvl="2" indent="-342900"/>
            <a:r>
              <a:rPr lang="en-US" sz="2800" dirty="0" smtClean="0">
                <a:latin typeface="Calibri" pitchFamily="34" charset="0"/>
                <a:cs typeface="Calibri" pitchFamily="34" charset="0"/>
              </a:rPr>
              <a:t>Indian Health Service offers health care to AI/ANs on or near Indian reservations and in some urban Indian communities.</a:t>
            </a:r>
          </a:p>
          <a:p>
            <a:pPr marL="742950" lvl="2" indent="-342900"/>
            <a:r>
              <a:rPr lang="en-US" sz="2800" dirty="0" smtClean="0">
                <a:latin typeface="Calibri" pitchFamily="34" charset="0"/>
                <a:cs typeface="Calibri" pitchFamily="34" charset="0"/>
              </a:rPr>
              <a:t>Health reform offers new opportunities to access health insurance to AI/AN citizens and employees. </a:t>
            </a:r>
            <a:endParaRPr lang="en-US" dirty="0" smtClean="0"/>
          </a:p>
        </p:txBody>
      </p:sp>
      <p:sp>
        <p:nvSpPr>
          <p:cNvPr id="2" name="Title 1"/>
          <p:cNvSpPr>
            <a:spLocks noGrp="1"/>
          </p:cNvSpPr>
          <p:nvPr>
            <p:ph type="title"/>
          </p:nvPr>
        </p:nvSpPr>
        <p:spPr>
          <a:xfrm>
            <a:off x="1801532" y="532263"/>
            <a:ext cx="5568288" cy="1665025"/>
          </a:xfrm>
        </p:spPr>
        <p:txBody>
          <a:bodyPr>
            <a:normAutofit/>
          </a:bodyPr>
          <a:lstStyle/>
          <a:p>
            <a:pPr algn="ctr" fontAlgn="auto">
              <a:spcAft>
                <a:spcPts val="0"/>
              </a:spcAft>
              <a:defRPr/>
            </a:pPr>
            <a:r>
              <a:rPr lang="en-US" sz="3200" dirty="0" smtClean="0"/>
              <a:t>Health Care and </a:t>
            </a:r>
            <a:br>
              <a:rPr lang="en-US" sz="3200" dirty="0" smtClean="0"/>
            </a:br>
            <a:r>
              <a:rPr lang="en-US" sz="3200" dirty="0" smtClean="0"/>
              <a:t>Federal Responsibility</a:t>
            </a:r>
            <a:endParaRPr lang="en-US" sz="3200" dirty="0"/>
          </a:p>
        </p:txBody>
      </p:sp>
      <p:pic>
        <p:nvPicPr>
          <p:cNvPr id="2051" name="Picture 3" descr="scro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6607" y="846163"/>
            <a:ext cx="1532173" cy="1130655"/>
          </a:xfrm>
          <a:prstGeom prst="rect">
            <a:avLst/>
          </a:prstGeom>
          <a:noFill/>
        </p:spPr>
      </p:pic>
    </p:spTree>
    <p:extLst>
      <p:ext uri="{BB962C8B-B14F-4D97-AF65-F5344CB8AC3E}">
        <p14:creationId xmlns:p14="http://schemas.microsoft.com/office/powerpoint/2010/main" val="217322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756" y="1687008"/>
            <a:ext cx="7847763" cy="4449763"/>
          </a:xfrm>
        </p:spPr>
        <p:txBody>
          <a:bodyPr/>
          <a:lstStyle/>
          <a:p>
            <a:pPr>
              <a:spcAft>
                <a:spcPts val="600"/>
              </a:spcAft>
            </a:pPr>
            <a:r>
              <a:rPr lang="en-US" sz="2400" dirty="0" smtClean="0">
                <a:latin typeface="+mn-lt"/>
              </a:rPr>
              <a:t>Critical component of a productive federal-tribal relationship.</a:t>
            </a:r>
          </a:p>
          <a:p>
            <a:pPr>
              <a:spcAft>
                <a:spcPts val="600"/>
              </a:spcAft>
            </a:pPr>
            <a:r>
              <a:rPr lang="en-US" sz="2400" dirty="0" smtClean="0">
                <a:latin typeface="+mn-lt"/>
              </a:rPr>
              <a:t>Consultation and outreach efforts continue to provide more education and information about the new law, plans for its implementation, and how it will impact Indian Country. </a:t>
            </a:r>
          </a:p>
          <a:p>
            <a:pPr>
              <a:spcAft>
                <a:spcPts val="600"/>
              </a:spcAft>
            </a:pPr>
            <a:r>
              <a:rPr lang="en-US" sz="2400" dirty="0" smtClean="0">
                <a:latin typeface="+mn-lt"/>
              </a:rPr>
              <a:t>Activities include written and electronic communication, monthly outreach calls, and listening sessions. </a:t>
            </a:r>
          </a:p>
          <a:p>
            <a:pPr>
              <a:spcAft>
                <a:spcPts val="600"/>
              </a:spcAft>
            </a:pPr>
            <a:r>
              <a:rPr lang="en-US" sz="2400" dirty="0" smtClean="0">
                <a:latin typeface="+mn-lt"/>
              </a:rPr>
              <a:t>IHS Director’s blog, a key source of information for Tribes: </a:t>
            </a:r>
            <a:r>
              <a:rPr lang="en-US" sz="2400" dirty="0" smtClean="0">
                <a:latin typeface="+mn-lt"/>
                <a:hlinkClick r:id="rId3"/>
              </a:rPr>
              <a:t>www.ihs.gov/PublicAffairs/DirCorner</a:t>
            </a:r>
            <a:endParaRPr lang="en-US" sz="2400" dirty="0" smtClean="0">
              <a:latin typeface="+mn-lt"/>
            </a:endParaRPr>
          </a:p>
        </p:txBody>
      </p:sp>
      <p:sp>
        <p:nvSpPr>
          <p:cNvPr id="3" name="Title 2"/>
          <p:cNvSpPr>
            <a:spLocks noGrp="1"/>
          </p:cNvSpPr>
          <p:nvPr>
            <p:ph type="title"/>
          </p:nvPr>
        </p:nvSpPr>
        <p:spPr>
          <a:xfrm>
            <a:off x="706170" y="493550"/>
            <a:ext cx="8134539" cy="1398624"/>
          </a:xfrm>
        </p:spPr>
        <p:txBody>
          <a:bodyPr>
            <a:normAutofit/>
          </a:bodyPr>
          <a:lstStyle/>
          <a:p>
            <a:pPr algn="ctr"/>
            <a:r>
              <a:rPr lang="en-US" sz="3200" dirty="0" smtClean="0"/>
              <a:t>Listening to Indian Country: </a:t>
            </a:r>
            <a:br>
              <a:rPr lang="en-US" sz="3200" dirty="0" smtClean="0"/>
            </a:br>
            <a:r>
              <a:rPr lang="en-US" sz="3200" dirty="0" smtClean="0"/>
              <a:t>Tribal Consultation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2893325"/>
            <a:ext cx="8229600" cy="3111690"/>
          </a:xfrm>
        </p:spPr>
        <p:txBody>
          <a:bodyPr/>
          <a:lstStyle/>
          <a:p>
            <a:pPr fontAlgn="auto">
              <a:spcBef>
                <a:spcPct val="0"/>
              </a:spcBef>
              <a:spcAft>
                <a:spcPts val="600"/>
              </a:spcAft>
              <a:defRPr/>
            </a:pPr>
            <a:r>
              <a:rPr lang="en-US" sz="2400" dirty="0" smtClean="0">
                <a:latin typeface="+mn-lt"/>
              </a:rPr>
              <a:t>The permanent reauthorization of the IHCIA is a critical piece of the Affordable Care Act.</a:t>
            </a:r>
          </a:p>
          <a:p>
            <a:pPr fontAlgn="auto">
              <a:spcBef>
                <a:spcPct val="0"/>
              </a:spcBef>
              <a:spcAft>
                <a:spcPts val="600"/>
              </a:spcAft>
              <a:defRPr/>
            </a:pPr>
            <a:endParaRPr lang="en-US" sz="2000" dirty="0" smtClean="0">
              <a:latin typeface="+mn-lt"/>
            </a:endParaRPr>
          </a:p>
          <a:p>
            <a:pPr fontAlgn="auto">
              <a:spcBef>
                <a:spcPct val="0"/>
              </a:spcBef>
              <a:spcAft>
                <a:spcPts val="600"/>
              </a:spcAft>
              <a:defRPr/>
            </a:pPr>
            <a:r>
              <a:rPr lang="en-US" sz="2400" dirty="0" smtClean="0">
                <a:latin typeface="+mn-lt"/>
              </a:rPr>
              <a:t>Tribes fought for more than a decade to reauthorize and update the IHCIA. Prior reauthorization of the law occurred in 1997. </a:t>
            </a:r>
          </a:p>
          <a:p>
            <a:pPr fontAlgn="auto">
              <a:spcBef>
                <a:spcPct val="0"/>
              </a:spcBef>
              <a:spcAft>
                <a:spcPts val="600"/>
              </a:spcAft>
              <a:buNone/>
              <a:defRPr/>
            </a:pPr>
            <a:endParaRPr lang="en-US" sz="2000" dirty="0" smtClean="0">
              <a:latin typeface="+mn-lt"/>
            </a:endParaRPr>
          </a:p>
          <a:p>
            <a:pPr fontAlgn="auto">
              <a:spcBef>
                <a:spcPct val="0"/>
              </a:spcBef>
              <a:spcAft>
                <a:spcPts val="600"/>
              </a:spcAft>
              <a:defRPr/>
            </a:pPr>
            <a:r>
              <a:rPr lang="en-US" sz="2400" dirty="0" smtClean="0">
                <a:latin typeface="+mn-lt"/>
              </a:rPr>
              <a:t>Reauthorization provided important updates to IHS.</a:t>
            </a:r>
            <a:endParaRPr lang="en-US" sz="2400" dirty="0">
              <a:latin typeface="+mn-lt"/>
            </a:endParaRPr>
          </a:p>
        </p:txBody>
      </p:sp>
      <p:sp>
        <p:nvSpPr>
          <p:cNvPr id="2" name="Title 1"/>
          <p:cNvSpPr>
            <a:spLocks noGrp="1"/>
          </p:cNvSpPr>
          <p:nvPr>
            <p:ph type="title"/>
          </p:nvPr>
        </p:nvSpPr>
        <p:spPr>
          <a:xfrm>
            <a:off x="3152633" y="474662"/>
            <a:ext cx="5663821" cy="2108033"/>
          </a:xfrm>
        </p:spPr>
        <p:txBody>
          <a:bodyPr>
            <a:normAutofit/>
          </a:bodyPr>
          <a:lstStyle/>
          <a:p>
            <a:pPr algn="ctr" fontAlgn="auto">
              <a:spcAft>
                <a:spcPts val="0"/>
              </a:spcAft>
              <a:defRPr/>
            </a:pPr>
            <a:r>
              <a:rPr lang="en-US" sz="3200" dirty="0" smtClean="0"/>
              <a:t>Indian Health Care Improvement Act</a:t>
            </a:r>
            <a:endParaRPr lang="en-US" sz="3200" dirty="0"/>
          </a:p>
        </p:txBody>
      </p:sp>
      <p:pic>
        <p:nvPicPr>
          <p:cNvPr id="6" name="Picture 2" descr="Native Veter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718" y="607325"/>
            <a:ext cx="2629256" cy="197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75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1014" y="1973616"/>
            <a:ext cx="8711921" cy="4449763"/>
          </a:xfrm>
        </p:spPr>
        <p:txBody>
          <a:bodyPr/>
          <a:lstStyle/>
          <a:p>
            <a:pPr>
              <a:lnSpc>
                <a:spcPts val="2800"/>
              </a:lnSpc>
              <a:spcBef>
                <a:spcPts val="600"/>
              </a:spcBef>
              <a:spcAft>
                <a:spcPts val="600"/>
              </a:spcAft>
            </a:pPr>
            <a:r>
              <a:rPr lang="en-US" sz="2000" b="1" dirty="0" smtClean="0"/>
              <a:t>Expanded Authority for IHS services</a:t>
            </a:r>
            <a:r>
              <a:rPr lang="en-US" sz="2000" dirty="0" smtClean="0"/>
              <a:t>: Mental and behavioral health treatment and prevention, long-term care services, dialysis services, facilitation of care for Indian veterans, and urban Indian health programs.</a:t>
            </a:r>
          </a:p>
          <a:p>
            <a:pPr>
              <a:lnSpc>
                <a:spcPts val="2800"/>
              </a:lnSpc>
              <a:spcBef>
                <a:spcPts val="600"/>
              </a:spcBef>
              <a:spcAft>
                <a:spcPts val="600"/>
              </a:spcAft>
            </a:pPr>
            <a:r>
              <a:rPr lang="en-US" sz="2000" b="1" dirty="0" smtClean="0"/>
              <a:t>Greater Workforce</a:t>
            </a:r>
            <a:r>
              <a:rPr lang="en-US" sz="2000" dirty="0" smtClean="0"/>
              <a:t>: Increasing clinician recruitment and retention in tribally-operated health programs</a:t>
            </a:r>
          </a:p>
          <a:p>
            <a:pPr>
              <a:lnSpc>
                <a:spcPts val="2800"/>
              </a:lnSpc>
              <a:spcBef>
                <a:spcPts val="600"/>
              </a:spcBef>
              <a:spcAft>
                <a:spcPts val="600"/>
              </a:spcAft>
            </a:pPr>
            <a:r>
              <a:rPr lang="en-US" sz="2000" b="1" dirty="0" smtClean="0"/>
              <a:t>Expanded Third-Party Funding</a:t>
            </a:r>
            <a:r>
              <a:rPr lang="en-US" sz="2000" dirty="0" smtClean="0"/>
              <a:t>: Medicare, Medicaid, the Children’s Health Insurance Program (CHIP), and private insurance-covered populations will increase payments to IHS to support both direct care and contract health care services. This will free up IHS funds for expanded offerings. </a:t>
            </a:r>
            <a:endParaRPr lang="en-US" sz="2000" dirty="0"/>
          </a:p>
        </p:txBody>
      </p:sp>
      <p:sp>
        <p:nvSpPr>
          <p:cNvPr id="2" name="Title 1"/>
          <p:cNvSpPr>
            <a:spLocks noGrp="1"/>
          </p:cNvSpPr>
          <p:nvPr>
            <p:ph type="title"/>
          </p:nvPr>
        </p:nvSpPr>
        <p:spPr>
          <a:xfrm>
            <a:off x="1801532" y="432079"/>
            <a:ext cx="5568288" cy="1765209"/>
          </a:xfrm>
        </p:spPr>
        <p:txBody>
          <a:bodyPr>
            <a:normAutofit/>
          </a:bodyPr>
          <a:lstStyle/>
          <a:p>
            <a:pPr algn="ctr" fontAlgn="auto">
              <a:spcAft>
                <a:spcPts val="0"/>
              </a:spcAft>
              <a:defRPr/>
            </a:pPr>
            <a:r>
              <a:rPr lang="en-US" sz="3200" dirty="0" smtClean="0"/>
              <a:t>Strengthening </a:t>
            </a:r>
            <a:br>
              <a:rPr lang="en-US" sz="3200" dirty="0" smtClean="0"/>
            </a:br>
            <a:r>
              <a:rPr lang="en-US" sz="3200" dirty="0" smtClean="0"/>
              <a:t>the Indian Health Service</a:t>
            </a:r>
            <a:endParaRPr lang="en-US" sz="3200" dirty="0"/>
          </a:p>
        </p:txBody>
      </p:sp>
    </p:spTree>
    <p:extLst>
      <p:ext uri="{BB962C8B-B14F-4D97-AF65-F5344CB8AC3E}">
        <p14:creationId xmlns:p14="http://schemas.microsoft.com/office/powerpoint/2010/main" val="217322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190" y="4021827"/>
            <a:ext cx="2501807" cy="2501807"/>
          </a:xfrm>
          <a:prstGeom prst="rect">
            <a:avLst/>
          </a:prstGeom>
          <a:noFill/>
        </p:spPr>
      </p:pic>
      <p:sp>
        <p:nvSpPr>
          <p:cNvPr id="2" name="Content Placeholder 1"/>
          <p:cNvSpPr>
            <a:spLocks noGrp="1"/>
          </p:cNvSpPr>
          <p:nvPr>
            <p:ph idx="1"/>
          </p:nvPr>
        </p:nvSpPr>
        <p:spPr>
          <a:xfrm>
            <a:off x="917575" y="1796945"/>
            <a:ext cx="7315200" cy="4449763"/>
          </a:xfrm>
        </p:spPr>
        <p:txBody>
          <a:bodyPr/>
          <a:lstStyle/>
          <a:p>
            <a:pPr>
              <a:buNone/>
            </a:pPr>
            <a:r>
              <a:rPr lang="en-US" sz="2800" i="1" dirty="0" smtClean="0"/>
              <a:t>Before the law, contract health dollars ran out too soon.</a:t>
            </a:r>
          </a:p>
          <a:p>
            <a:pPr>
              <a:buNone/>
            </a:pPr>
            <a:endParaRPr lang="en-US" sz="800" i="1" dirty="0" smtClean="0"/>
          </a:p>
          <a:p>
            <a:pPr>
              <a:buNone/>
            </a:pPr>
            <a:r>
              <a:rPr lang="en-US" sz="2800" i="1" dirty="0" smtClean="0"/>
              <a:t>Now, with additional options for health insurance, more contract health dollars will be available to meet the health care needs of Indian Country. </a:t>
            </a:r>
            <a:endParaRPr lang="en-US" sz="2800" i="1" dirty="0"/>
          </a:p>
        </p:txBody>
      </p:sp>
      <p:sp>
        <p:nvSpPr>
          <p:cNvPr id="3" name="Title 2"/>
          <p:cNvSpPr>
            <a:spLocks noGrp="1"/>
          </p:cNvSpPr>
          <p:nvPr>
            <p:ph type="title"/>
          </p:nvPr>
        </p:nvSpPr>
        <p:spPr/>
        <p:txBody>
          <a:bodyPr>
            <a:normAutofit/>
          </a:bodyPr>
          <a:lstStyle/>
          <a:p>
            <a:pPr algn="ctr"/>
            <a:r>
              <a:rPr lang="en-US" sz="3200" dirty="0" smtClean="0"/>
              <a:t>Contract Health Services</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11031</TotalTime>
  <Words>3893</Words>
  <Application>Microsoft Office PowerPoint</Application>
  <PresentationFormat>On-screen Show (4:3)</PresentationFormat>
  <Paragraphs>314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Custom Design</vt:lpstr>
      <vt:lpstr>Office Theme</vt:lpstr>
      <vt:lpstr>The Health Care Law and You</vt:lpstr>
      <vt:lpstr>The Problem</vt:lpstr>
      <vt:lpstr>The Health Care Law</vt:lpstr>
      <vt:lpstr>The Affordable Care Act benefits American Indians and Alaska Natives</vt:lpstr>
      <vt:lpstr>Health Care and  Federal Responsibility</vt:lpstr>
      <vt:lpstr>Listening to Indian Country:  Tribal Consultation </vt:lpstr>
      <vt:lpstr>Indian Health Care Improvement Act</vt:lpstr>
      <vt:lpstr>Strengthening  the Indian Health Service</vt:lpstr>
      <vt:lpstr>Contract Health Services</vt:lpstr>
      <vt:lpstr>Giving Indian Country More Choices for Health Care</vt:lpstr>
      <vt:lpstr>Giving Indian Country More Choices for Health Care: Medicaid</vt:lpstr>
      <vt:lpstr>Giving Indian Country More Choices for Health Care: Insurance Exchanges </vt:lpstr>
      <vt:lpstr>Giving Indian Country More Choices for Health Care: Federal Employees Health Benefits Program </vt:lpstr>
      <vt:lpstr>What the Law Means for All Americans:  Four Things to Know</vt:lpstr>
      <vt:lpstr>The Law Stops Insurance Companies From Taking Advantage of You</vt:lpstr>
      <vt:lpstr>The Law Makes Health Insurance More Affordable</vt:lpstr>
      <vt:lpstr>The Law Makes Health Insurance More Affordable</vt:lpstr>
      <vt:lpstr>The Law Increases Your Access to Affordable Care</vt:lpstr>
      <vt:lpstr>The Law Increases Your Access to Affordable Care  Insurance companies must now pay the cost of many preventive services:</vt:lpstr>
      <vt:lpstr>The Law Increases Your Access to Affordable Care</vt:lpstr>
      <vt:lpstr>The Law Increases Your Access to Affordable Care   There are thousands of new doctors and nurses in communities around the country  and millions more patients getting care.</vt:lpstr>
      <vt:lpstr>The Law Strengthens Medicare</vt:lpstr>
      <vt:lpstr>     More Improvements to Come for All Americans . . .</vt:lpstr>
      <vt:lpstr>PowerPoint Presentation</vt:lpstr>
      <vt:lpstr>Did You Know . . .</vt:lpstr>
      <vt:lpstr>Five Things to Remember About the Law</vt:lpstr>
      <vt:lpstr>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Microsoft Office</dc:creator>
  <cp:lastModifiedBy>Waquie, Janell F (IHS/HQ)</cp:lastModifiedBy>
  <cp:revision>871</cp:revision>
  <cp:lastPrinted>2012-05-11T16:38:39Z</cp:lastPrinted>
  <dcterms:created xsi:type="dcterms:W3CDTF">2012-03-09T14:37:07Z</dcterms:created>
  <dcterms:modified xsi:type="dcterms:W3CDTF">2012-05-15T15:09:43Z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